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AAB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AAB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AAB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AAB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304" y="-47751"/>
            <a:ext cx="8851391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AAB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8139" y="1833625"/>
            <a:ext cx="551180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hyperlink" Target="http://upload.wikimedia.org/wikipedia/commons/2/25/Piazza_Navona_1.jpg" TargetMode="External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mailto:mehretu@msu.edu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usp.msu.edu/events/Study-Abroad-Social-Science-in-" TargetMode="External"/><Relationship Id="rId3" Type="http://schemas.openxmlformats.org/officeDocument/2006/relationships/hyperlink" Target="mailto:vojnovic@msu.edu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hyperlink" Target="http://upload.wikimedia.org/wikipedia/commons/c/cd/Brunostatue.jpg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1600" y="228601"/>
              <a:ext cx="6248400" cy="990600"/>
            </a:xfrm>
            <a:custGeom>
              <a:avLst/>
              <a:gdLst/>
              <a:ahLst/>
              <a:cxnLst/>
              <a:rect l="l" t="t" r="r" b="b"/>
              <a:pathLst>
                <a:path w="6248400" h="990600">
                  <a:moveTo>
                    <a:pt x="6083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6083300" y="990600"/>
                  </a:lnTo>
                  <a:lnTo>
                    <a:pt x="6127191" y="984702"/>
                  </a:lnTo>
                  <a:lnTo>
                    <a:pt x="6166630" y="968059"/>
                  </a:lnTo>
                  <a:lnTo>
                    <a:pt x="6200044" y="942244"/>
                  </a:lnTo>
                  <a:lnTo>
                    <a:pt x="6225859" y="908830"/>
                  </a:lnTo>
                  <a:lnTo>
                    <a:pt x="6242502" y="869391"/>
                  </a:lnTo>
                  <a:lnTo>
                    <a:pt x="6248400" y="825500"/>
                  </a:lnTo>
                  <a:lnTo>
                    <a:pt x="6248400" y="165100"/>
                  </a:lnTo>
                  <a:lnTo>
                    <a:pt x="6242502" y="121208"/>
                  </a:lnTo>
                  <a:lnTo>
                    <a:pt x="6225859" y="81769"/>
                  </a:lnTo>
                  <a:lnTo>
                    <a:pt x="6200044" y="48355"/>
                  </a:lnTo>
                  <a:lnTo>
                    <a:pt x="6166630" y="22540"/>
                  </a:lnTo>
                  <a:lnTo>
                    <a:pt x="6127191" y="5897"/>
                  </a:lnTo>
                  <a:lnTo>
                    <a:pt x="6083300" y="0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71600" y="228601"/>
              <a:ext cx="6248400" cy="990600"/>
            </a:xfrm>
            <a:custGeom>
              <a:avLst/>
              <a:gdLst/>
              <a:ahLst/>
              <a:cxnLst/>
              <a:rect l="l" t="t" r="r" b="b"/>
              <a:pathLst>
                <a:path w="6248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6083300" y="0"/>
                  </a:lnTo>
                  <a:lnTo>
                    <a:pt x="6127191" y="5897"/>
                  </a:lnTo>
                  <a:lnTo>
                    <a:pt x="6166630" y="22540"/>
                  </a:lnTo>
                  <a:lnTo>
                    <a:pt x="6200044" y="48355"/>
                  </a:lnTo>
                  <a:lnTo>
                    <a:pt x="6225859" y="81769"/>
                  </a:lnTo>
                  <a:lnTo>
                    <a:pt x="6242502" y="121208"/>
                  </a:lnTo>
                  <a:lnTo>
                    <a:pt x="6248400" y="165100"/>
                  </a:lnTo>
                  <a:lnTo>
                    <a:pt x="6248400" y="825500"/>
                  </a:lnTo>
                  <a:lnTo>
                    <a:pt x="6242502" y="869391"/>
                  </a:lnTo>
                  <a:lnTo>
                    <a:pt x="6225859" y="908830"/>
                  </a:lnTo>
                  <a:lnTo>
                    <a:pt x="6200044" y="942244"/>
                  </a:lnTo>
                  <a:lnTo>
                    <a:pt x="6166630" y="968059"/>
                  </a:lnTo>
                  <a:lnTo>
                    <a:pt x="6127191" y="984702"/>
                  </a:lnTo>
                  <a:lnTo>
                    <a:pt x="6083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955419" y="296671"/>
            <a:ext cx="52311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40">
                <a:solidFill>
                  <a:srgbClr val="009900"/>
                </a:solidFill>
                <a:latin typeface="Times New Roman"/>
                <a:cs typeface="Times New Roman"/>
              </a:rPr>
              <a:t>Social</a:t>
            </a:r>
            <a:r>
              <a:rPr dirty="0" sz="4400" spc="-135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dirty="0" sz="4400" spc="-85">
                <a:solidFill>
                  <a:srgbClr val="009900"/>
                </a:solidFill>
                <a:latin typeface="Times New Roman"/>
                <a:cs typeface="Times New Roman"/>
              </a:rPr>
              <a:t>Science</a:t>
            </a:r>
            <a:r>
              <a:rPr dirty="0" sz="4400" spc="-175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dirty="0" sz="4400" spc="-75">
                <a:solidFill>
                  <a:srgbClr val="009900"/>
                </a:solidFill>
                <a:latin typeface="Times New Roman"/>
                <a:cs typeface="Times New Roman"/>
              </a:rPr>
              <a:t>in</a:t>
            </a:r>
            <a:r>
              <a:rPr dirty="0" sz="4400" spc="-14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dirty="0" sz="4400" spc="-25">
                <a:solidFill>
                  <a:srgbClr val="009900"/>
                </a:solidFill>
                <a:latin typeface="Times New Roman"/>
                <a:cs typeface="Times New Roman"/>
              </a:rPr>
              <a:t>Rome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62628" y="4948431"/>
            <a:ext cx="4657725" cy="1762125"/>
            <a:chOff x="4262628" y="4948431"/>
            <a:chExt cx="4657725" cy="1762125"/>
          </a:xfrm>
        </p:grpSpPr>
        <p:sp>
          <p:nvSpPr>
            <p:cNvPr id="8" name="object 8"/>
            <p:cNvSpPr/>
            <p:nvPr/>
          </p:nvSpPr>
          <p:spPr>
            <a:xfrm>
              <a:off x="4267200" y="4953003"/>
              <a:ext cx="4648200" cy="1752600"/>
            </a:xfrm>
            <a:custGeom>
              <a:avLst/>
              <a:gdLst/>
              <a:ahLst/>
              <a:cxnLst/>
              <a:rect l="l" t="t" r="r" b="b"/>
              <a:pathLst>
                <a:path w="4648200" h="1752600">
                  <a:moveTo>
                    <a:pt x="4356100" y="0"/>
                  </a:moveTo>
                  <a:lnTo>
                    <a:pt x="292100" y="0"/>
                  </a:lnTo>
                  <a:lnTo>
                    <a:pt x="244721" y="3822"/>
                  </a:lnTo>
                  <a:lnTo>
                    <a:pt x="199776" y="14890"/>
                  </a:lnTo>
                  <a:lnTo>
                    <a:pt x="157866" y="32602"/>
                  </a:lnTo>
                  <a:lnTo>
                    <a:pt x="119592" y="56356"/>
                  </a:lnTo>
                  <a:lnTo>
                    <a:pt x="85556" y="85551"/>
                  </a:lnTo>
                  <a:lnTo>
                    <a:pt x="56360" y="119587"/>
                  </a:lnTo>
                  <a:lnTo>
                    <a:pt x="32604" y="157860"/>
                  </a:lnTo>
                  <a:lnTo>
                    <a:pt x="14892" y="199771"/>
                  </a:lnTo>
                  <a:lnTo>
                    <a:pt x="3823" y="244718"/>
                  </a:lnTo>
                  <a:lnTo>
                    <a:pt x="0" y="292100"/>
                  </a:lnTo>
                  <a:lnTo>
                    <a:pt x="0" y="1460487"/>
                  </a:lnTo>
                  <a:lnTo>
                    <a:pt x="3823" y="1507869"/>
                  </a:lnTo>
                  <a:lnTo>
                    <a:pt x="14892" y="1552817"/>
                  </a:lnTo>
                  <a:lnTo>
                    <a:pt x="32604" y="1594729"/>
                  </a:lnTo>
                  <a:lnTo>
                    <a:pt x="56360" y="1633004"/>
                  </a:lnTo>
                  <a:lnTo>
                    <a:pt x="85556" y="1667041"/>
                  </a:lnTo>
                  <a:lnTo>
                    <a:pt x="119592" y="1696238"/>
                  </a:lnTo>
                  <a:lnTo>
                    <a:pt x="157866" y="1719994"/>
                  </a:lnTo>
                  <a:lnTo>
                    <a:pt x="199776" y="1737707"/>
                  </a:lnTo>
                  <a:lnTo>
                    <a:pt x="244721" y="1748776"/>
                  </a:lnTo>
                  <a:lnTo>
                    <a:pt x="292100" y="1752600"/>
                  </a:lnTo>
                  <a:lnTo>
                    <a:pt x="4356100" y="1752600"/>
                  </a:lnTo>
                  <a:lnTo>
                    <a:pt x="4403478" y="1748776"/>
                  </a:lnTo>
                  <a:lnTo>
                    <a:pt x="4448423" y="1737707"/>
                  </a:lnTo>
                  <a:lnTo>
                    <a:pt x="4490333" y="1719994"/>
                  </a:lnTo>
                  <a:lnTo>
                    <a:pt x="4528607" y="1696238"/>
                  </a:lnTo>
                  <a:lnTo>
                    <a:pt x="4562643" y="1667041"/>
                  </a:lnTo>
                  <a:lnTo>
                    <a:pt x="4591839" y="1633004"/>
                  </a:lnTo>
                  <a:lnTo>
                    <a:pt x="4615595" y="1594729"/>
                  </a:lnTo>
                  <a:lnTo>
                    <a:pt x="4633307" y="1552817"/>
                  </a:lnTo>
                  <a:lnTo>
                    <a:pt x="4644376" y="1507869"/>
                  </a:lnTo>
                  <a:lnTo>
                    <a:pt x="4648200" y="1460487"/>
                  </a:lnTo>
                  <a:lnTo>
                    <a:pt x="4648200" y="292100"/>
                  </a:lnTo>
                  <a:lnTo>
                    <a:pt x="4644376" y="244718"/>
                  </a:lnTo>
                  <a:lnTo>
                    <a:pt x="4633307" y="199771"/>
                  </a:lnTo>
                  <a:lnTo>
                    <a:pt x="4615595" y="157860"/>
                  </a:lnTo>
                  <a:lnTo>
                    <a:pt x="4591839" y="119587"/>
                  </a:lnTo>
                  <a:lnTo>
                    <a:pt x="4562643" y="85551"/>
                  </a:lnTo>
                  <a:lnTo>
                    <a:pt x="4528607" y="56356"/>
                  </a:lnTo>
                  <a:lnTo>
                    <a:pt x="4490333" y="32602"/>
                  </a:lnTo>
                  <a:lnTo>
                    <a:pt x="4448423" y="14890"/>
                  </a:lnTo>
                  <a:lnTo>
                    <a:pt x="4403478" y="3822"/>
                  </a:lnTo>
                  <a:lnTo>
                    <a:pt x="4356100" y="0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67200" y="4953003"/>
              <a:ext cx="4648200" cy="1752600"/>
            </a:xfrm>
            <a:custGeom>
              <a:avLst/>
              <a:gdLst/>
              <a:ahLst/>
              <a:cxnLst/>
              <a:rect l="l" t="t" r="r" b="b"/>
              <a:pathLst>
                <a:path w="4648200" h="1752600">
                  <a:moveTo>
                    <a:pt x="0" y="292100"/>
                  </a:moveTo>
                  <a:lnTo>
                    <a:pt x="3823" y="244718"/>
                  </a:lnTo>
                  <a:lnTo>
                    <a:pt x="14892" y="199771"/>
                  </a:lnTo>
                  <a:lnTo>
                    <a:pt x="32604" y="157860"/>
                  </a:lnTo>
                  <a:lnTo>
                    <a:pt x="56360" y="119587"/>
                  </a:lnTo>
                  <a:lnTo>
                    <a:pt x="85556" y="85551"/>
                  </a:lnTo>
                  <a:lnTo>
                    <a:pt x="119592" y="56356"/>
                  </a:lnTo>
                  <a:lnTo>
                    <a:pt x="157866" y="32602"/>
                  </a:lnTo>
                  <a:lnTo>
                    <a:pt x="199776" y="14890"/>
                  </a:lnTo>
                  <a:lnTo>
                    <a:pt x="244721" y="3822"/>
                  </a:lnTo>
                  <a:lnTo>
                    <a:pt x="292100" y="0"/>
                  </a:lnTo>
                  <a:lnTo>
                    <a:pt x="4356100" y="0"/>
                  </a:lnTo>
                  <a:lnTo>
                    <a:pt x="4403478" y="3822"/>
                  </a:lnTo>
                  <a:lnTo>
                    <a:pt x="4448423" y="14890"/>
                  </a:lnTo>
                  <a:lnTo>
                    <a:pt x="4490333" y="32602"/>
                  </a:lnTo>
                  <a:lnTo>
                    <a:pt x="4528607" y="56356"/>
                  </a:lnTo>
                  <a:lnTo>
                    <a:pt x="4562643" y="85551"/>
                  </a:lnTo>
                  <a:lnTo>
                    <a:pt x="4591839" y="119587"/>
                  </a:lnTo>
                  <a:lnTo>
                    <a:pt x="4615595" y="157860"/>
                  </a:lnTo>
                  <a:lnTo>
                    <a:pt x="4633307" y="199771"/>
                  </a:lnTo>
                  <a:lnTo>
                    <a:pt x="4644376" y="244718"/>
                  </a:lnTo>
                  <a:lnTo>
                    <a:pt x="4648200" y="292100"/>
                  </a:lnTo>
                  <a:lnTo>
                    <a:pt x="4648200" y="1460487"/>
                  </a:lnTo>
                  <a:lnTo>
                    <a:pt x="4644376" y="1507869"/>
                  </a:lnTo>
                  <a:lnTo>
                    <a:pt x="4633307" y="1552817"/>
                  </a:lnTo>
                  <a:lnTo>
                    <a:pt x="4615595" y="1594729"/>
                  </a:lnTo>
                  <a:lnTo>
                    <a:pt x="4591839" y="1633004"/>
                  </a:lnTo>
                  <a:lnTo>
                    <a:pt x="4562643" y="1667041"/>
                  </a:lnTo>
                  <a:lnTo>
                    <a:pt x="4528607" y="1696238"/>
                  </a:lnTo>
                  <a:lnTo>
                    <a:pt x="4490333" y="1719994"/>
                  </a:lnTo>
                  <a:lnTo>
                    <a:pt x="4448423" y="1737707"/>
                  </a:lnTo>
                  <a:lnTo>
                    <a:pt x="4403478" y="1748776"/>
                  </a:lnTo>
                  <a:lnTo>
                    <a:pt x="4356100" y="1752600"/>
                  </a:lnTo>
                  <a:lnTo>
                    <a:pt x="292100" y="1752600"/>
                  </a:lnTo>
                  <a:lnTo>
                    <a:pt x="244721" y="1748776"/>
                  </a:lnTo>
                  <a:lnTo>
                    <a:pt x="199776" y="1737707"/>
                  </a:lnTo>
                  <a:lnTo>
                    <a:pt x="157866" y="1719994"/>
                  </a:lnTo>
                  <a:lnTo>
                    <a:pt x="119592" y="1696238"/>
                  </a:lnTo>
                  <a:lnTo>
                    <a:pt x="85556" y="1667041"/>
                  </a:lnTo>
                  <a:lnTo>
                    <a:pt x="56360" y="1633004"/>
                  </a:lnTo>
                  <a:lnTo>
                    <a:pt x="32604" y="1594729"/>
                  </a:lnTo>
                  <a:lnTo>
                    <a:pt x="14892" y="1552817"/>
                  </a:lnTo>
                  <a:lnTo>
                    <a:pt x="3823" y="1507869"/>
                  </a:lnTo>
                  <a:lnTo>
                    <a:pt x="0" y="1460487"/>
                  </a:lnTo>
                  <a:lnTo>
                    <a:pt x="0" y="2921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19600" y="5181600"/>
            <a:ext cx="4343400" cy="11709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90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2800" spc="-125" b="1">
                <a:latin typeface="Times New Roman"/>
                <a:cs typeface="Times New Roman"/>
              </a:rPr>
              <a:t>Summer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Semester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dirty="0" sz="2800" spc="-145" b="1">
                <a:latin typeface="Times New Roman"/>
                <a:cs typeface="Times New Roman"/>
              </a:rPr>
              <a:t>Four</a:t>
            </a:r>
            <a:r>
              <a:rPr dirty="0" sz="2800" spc="-30" b="1">
                <a:latin typeface="Times New Roman"/>
                <a:cs typeface="Times New Roman"/>
              </a:rPr>
              <a:t> </a:t>
            </a:r>
            <a:r>
              <a:rPr dirty="0" sz="2800" spc="-100" b="1">
                <a:latin typeface="Times New Roman"/>
                <a:cs typeface="Times New Roman"/>
              </a:rPr>
              <a:t>weeks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50" b="1">
                <a:latin typeface="Times New Roman"/>
                <a:cs typeface="Times New Roman"/>
              </a:rPr>
              <a:t>in</a:t>
            </a:r>
            <a:r>
              <a:rPr dirty="0" sz="2800" spc="-8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June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C:\Users\Assefa Mehretu\Documents\Eudora Attachments\RomeAddisBerlinSummer2009 and Betru Wedding 130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3429000"/>
              <a:ext cx="5333998" cy="3428999"/>
            </a:xfrm>
            <a:prstGeom prst="rect">
              <a:avLst/>
            </a:prstGeom>
          </p:spPr>
        </p:pic>
        <p:pic>
          <p:nvPicPr>
            <p:cNvPr id="4" name="object 4" descr="C:\Users\Assefa Mehretu\Documents\Eudora Attachments\P1010448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943599" cy="4114799"/>
            </a:xfrm>
            <a:prstGeom prst="rect">
              <a:avLst/>
            </a:prstGeom>
          </p:spPr>
        </p:pic>
        <p:sp>
          <p:nvSpPr>
            <p:cNvPr id="5" name="object 5">
              <a:hlinkClick r:id="rId4"/>
            </p:cNvPr>
            <p:cNvSpPr/>
            <p:nvPr/>
          </p:nvSpPr>
          <p:spPr>
            <a:xfrm>
              <a:off x="7581900" y="533400"/>
              <a:ext cx="1562100" cy="338455"/>
            </a:xfrm>
            <a:custGeom>
              <a:avLst/>
              <a:gdLst/>
              <a:ahLst/>
              <a:cxnLst/>
              <a:rect l="l" t="t" r="r" b="b"/>
              <a:pathLst>
                <a:path w="1562100" h="338455">
                  <a:moveTo>
                    <a:pt x="156210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562100" y="338327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680102" y="593748"/>
            <a:ext cx="1363980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Piazza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Navona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962400"/>
            <a:ext cx="2519680" cy="370840"/>
          </a:xfrm>
          <a:custGeom>
            <a:avLst/>
            <a:gdLst/>
            <a:ahLst/>
            <a:cxnLst/>
            <a:rect l="l" t="t" r="r" b="b"/>
            <a:pathLst>
              <a:path w="2519680" h="370839">
                <a:moveTo>
                  <a:pt x="2519172" y="0"/>
                </a:moveTo>
                <a:lnTo>
                  <a:pt x="0" y="0"/>
                </a:lnTo>
                <a:lnTo>
                  <a:pt x="0" y="370331"/>
                </a:lnTo>
                <a:lnTo>
                  <a:pt x="2519172" y="370331"/>
                </a:lnTo>
                <a:lnTo>
                  <a:pt x="25191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298" y="4023678"/>
            <a:ext cx="231076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latin typeface="Arial"/>
                <a:cs typeface="Arial"/>
              </a:rPr>
              <a:t>Piazza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Campo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Fiori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File:Piazza Navona 1.jpg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0"/>
            <a:ext cx="3428999" cy="2971799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129780" cy="584200"/>
          </a:xfrm>
          <a:prstGeom prst="rect"/>
          <a:solidFill>
            <a:srgbClr val="FF0000"/>
          </a:solidFill>
        </p:spPr>
        <p:txBody>
          <a:bodyPr wrap="square" lIns="0" tIns="33655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265"/>
              </a:spcBef>
            </a:pPr>
            <a:r>
              <a:rPr dirty="0" sz="3200">
                <a:solidFill>
                  <a:srgbClr val="00FFCC"/>
                </a:solidFill>
              </a:rPr>
              <a:t>Live</a:t>
            </a:r>
            <a:r>
              <a:rPr dirty="0" sz="3200" spc="-45">
                <a:solidFill>
                  <a:srgbClr val="00FFCC"/>
                </a:solidFill>
              </a:rPr>
              <a:t> </a:t>
            </a:r>
            <a:r>
              <a:rPr dirty="0" sz="3200">
                <a:solidFill>
                  <a:srgbClr val="00FFCC"/>
                </a:solidFill>
              </a:rPr>
              <a:t>in</a:t>
            </a:r>
            <a:r>
              <a:rPr dirty="0" sz="3200" spc="-25">
                <a:solidFill>
                  <a:srgbClr val="00FFCC"/>
                </a:solidFill>
              </a:rPr>
              <a:t> </a:t>
            </a:r>
            <a:r>
              <a:rPr dirty="0" sz="3200">
                <a:solidFill>
                  <a:srgbClr val="00FFCC"/>
                </a:solidFill>
              </a:rPr>
              <a:t>the</a:t>
            </a:r>
            <a:r>
              <a:rPr dirty="0" sz="3200" spc="-40">
                <a:solidFill>
                  <a:srgbClr val="00FFCC"/>
                </a:solidFill>
              </a:rPr>
              <a:t> </a:t>
            </a:r>
            <a:r>
              <a:rPr dirty="0" sz="3200">
                <a:solidFill>
                  <a:srgbClr val="00FFCC"/>
                </a:solidFill>
              </a:rPr>
              <a:t>Historic</a:t>
            </a:r>
            <a:r>
              <a:rPr dirty="0" sz="3200" spc="-55">
                <a:solidFill>
                  <a:srgbClr val="00FFCC"/>
                </a:solidFill>
              </a:rPr>
              <a:t> </a:t>
            </a:r>
            <a:r>
              <a:rPr dirty="0" sz="3200">
                <a:solidFill>
                  <a:srgbClr val="00FFCC"/>
                </a:solidFill>
              </a:rPr>
              <a:t>Center</a:t>
            </a:r>
            <a:r>
              <a:rPr dirty="0" sz="3200" spc="-35">
                <a:solidFill>
                  <a:srgbClr val="00FFCC"/>
                </a:solidFill>
              </a:rPr>
              <a:t> </a:t>
            </a:r>
            <a:r>
              <a:rPr dirty="0" sz="3200">
                <a:solidFill>
                  <a:srgbClr val="00FFCC"/>
                </a:solidFill>
              </a:rPr>
              <a:t>of</a:t>
            </a:r>
            <a:r>
              <a:rPr dirty="0" sz="3200" spc="-35">
                <a:solidFill>
                  <a:srgbClr val="00FFCC"/>
                </a:solidFill>
              </a:rPr>
              <a:t> </a:t>
            </a:r>
            <a:r>
              <a:rPr dirty="0" sz="3200" spc="-20">
                <a:solidFill>
                  <a:srgbClr val="00FFCC"/>
                </a:solidFill>
                <a:hlinkClick r:id="rId4"/>
              </a:rPr>
              <a:t>Rome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0" y="1143000"/>
            <a:ext cx="9144000" cy="5715000"/>
            <a:chOff x="0" y="1143000"/>
            <a:chExt cx="9144000" cy="5715000"/>
          </a:xfrm>
        </p:grpSpPr>
        <p:pic>
          <p:nvPicPr>
            <p:cNvPr id="12" name="object 12" descr="C:\Users\Mehretu\AppData\Local\Microsoft\Windows\Temporary Internet Files\Content.IE5\8TP95KCB\photo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96867"/>
              <a:ext cx="4415027" cy="2961132"/>
            </a:xfrm>
            <a:prstGeom prst="rect">
              <a:avLst/>
            </a:prstGeom>
          </p:spPr>
        </p:pic>
        <p:pic>
          <p:nvPicPr>
            <p:cNvPr id="13" name="object 13" descr="C:\Users\Mehretu\AppData\Local\Microsoft\Windows\Temporary Internet Files\Content.IE5\0N3OJJ90\IMG_2650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1143000"/>
              <a:ext cx="3200399" cy="21031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00" y="6461759"/>
              <a:ext cx="3868420" cy="396240"/>
            </a:xfrm>
            <a:custGeom>
              <a:avLst/>
              <a:gdLst/>
              <a:ahLst/>
              <a:cxnLst/>
              <a:rect l="l" t="t" r="r" b="b"/>
              <a:pathLst>
                <a:path w="3868420" h="396240">
                  <a:moveTo>
                    <a:pt x="386791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3867912" y="396239"/>
                  </a:lnTo>
                  <a:lnTo>
                    <a:pt x="38679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6942" y="6486525"/>
            <a:ext cx="3666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2007-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5028" y="3927347"/>
            <a:ext cx="4728971" cy="29306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paris05day7017small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0"/>
              <a:ext cx="4190999" cy="4572000"/>
            </a:xfrm>
            <a:prstGeom prst="rect">
              <a:avLst/>
            </a:prstGeom>
          </p:spPr>
        </p:pic>
        <p:pic>
          <p:nvPicPr>
            <p:cNvPr id="4" name="object 4" descr="i-chinque_terre-Vernazza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0"/>
              <a:ext cx="5714999" cy="4287011"/>
            </a:xfrm>
            <a:prstGeom prst="rect">
              <a:avLst/>
            </a:prstGeom>
          </p:spPr>
        </p:pic>
        <p:pic>
          <p:nvPicPr>
            <p:cNvPr id="5" name="object 5" descr="venice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428999" cy="24383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200" y="76205"/>
              <a:ext cx="4876800" cy="685800"/>
            </a:xfrm>
            <a:custGeom>
              <a:avLst/>
              <a:gdLst/>
              <a:ahLst/>
              <a:cxnLst/>
              <a:rect l="l" t="t" r="r" b="b"/>
              <a:pathLst>
                <a:path w="4876800" h="685800">
                  <a:moveTo>
                    <a:pt x="4762500" y="0"/>
                  </a:moveTo>
                  <a:lnTo>
                    <a:pt x="114300" y="0"/>
                  </a:lnTo>
                  <a:lnTo>
                    <a:pt x="69812" y="8981"/>
                  </a:lnTo>
                  <a:lnTo>
                    <a:pt x="33480" y="33475"/>
                  </a:lnTo>
                  <a:lnTo>
                    <a:pt x="8983" y="69806"/>
                  </a:lnTo>
                  <a:lnTo>
                    <a:pt x="0" y="114300"/>
                  </a:lnTo>
                  <a:lnTo>
                    <a:pt x="0" y="571487"/>
                  </a:lnTo>
                  <a:lnTo>
                    <a:pt x="8983" y="615982"/>
                  </a:lnTo>
                  <a:lnTo>
                    <a:pt x="33480" y="652318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4762500" y="685800"/>
                  </a:lnTo>
                  <a:lnTo>
                    <a:pt x="4806987" y="676816"/>
                  </a:lnTo>
                  <a:lnTo>
                    <a:pt x="4843319" y="652318"/>
                  </a:lnTo>
                  <a:lnTo>
                    <a:pt x="4867816" y="615982"/>
                  </a:lnTo>
                  <a:lnTo>
                    <a:pt x="4876800" y="571487"/>
                  </a:lnTo>
                  <a:lnTo>
                    <a:pt x="4876800" y="114300"/>
                  </a:lnTo>
                  <a:lnTo>
                    <a:pt x="4867816" y="69806"/>
                  </a:lnTo>
                  <a:lnTo>
                    <a:pt x="4843319" y="33475"/>
                  </a:lnTo>
                  <a:lnTo>
                    <a:pt x="4806987" y="8981"/>
                  </a:lnTo>
                  <a:lnTo>
                    <a:pt x="4762500" y="0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1200" y="76205"/>
              <a:ext cx="4876800" cy="685800"/>
            </a:xfrm>
            <a:custGeom>
              <a:avLst/>
              <a:gdLst/>
              <a:ahLst/>
              <a:cxnLst/>
              <a:rect l="l" t="t" r="r" b="b"/>
              <a:pathLst>
                <a:path w="4876800" h="685800">
                  <a:moveTo>
                    <a:pt x="0" y="114300"/>
                  </a:moveTo>
                  <a:lnTo>
                    <a:pt x="8983" y="69806"/>
                  </a:lnTo>
                  <a:lnTo>
                    <a:pt x="33480" y="33475"/>
                  </a:lnTo>
                  <a:lnTo>
                    <a:pt x="69812" y="8981"/>
                  </a:lnTo>
                  <a:lnTo>
                    <a:pt x="114300" y="0"/>
                  </a:lnTo>
                  <a:lnTo>
                    <a:pt x="4762500" y="0"/>
                  </a:lnTo>
                  <a:lnTo>
                    <a:pt x="4806987" y="8981"/>
                  </a:lnTo>
                  <a:lnTo>
                    <a:pt x="4843319" y="33475"/>
                  </a:lnTo>
                  <a:lnTo>
                    <a:pt x="4867816" y="69806"/>
                  </a:lnTo>
                  <a:lnTo>
                    <a:pt x="4876800" y="114300"/>
                  </a:lnTo>
                  <a:lnTo>
                    <a:pt x="4876800" y="571487"/>
                  </a:lnTo>
                  <a:lnTo>
                    <a:pt x="4867816" y="615982"/>
                  </a:lnTo>
                  <a:lnTo>
                    <a:pt x="4843319" y="652318"/>
                  </a:lnTo>
                  <a:lnTo>
                    <a:pt x="4806987" y="676816"/>
                  </a:lnTo>
                  <a:lnTo>
                    <a:pt x="47625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8"/>
                  </a:lnTo>
                  <a:lnTo>
                    <a:pt x="8983" y="615982"/>
                  </a:lnTo>
                  <a:lnTo>
                    <a:pt x="0" y="571487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Florence-Oct06-DC9132sAR8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4267200"/>
              <a:ext cx="4952999" cy="2590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8400" y="4267201"/>
              <a:ext cx="6248400" cy="838200"/>
            </a:xfrm>
            <a:custGeom>
              <a:avLst/>
              <a:gdLst/>
              <a:ahLst/>
              <a:cxnLst/>
              <a:rect l="l" t="t" r="r" b="b"/>
              <a:pathLst>
                <a:path w="6248400" h="838200">
                  <a:moveTo>
                    <a:pt x="6108700" y="0"/>
                  </a:moveTo>
                  <a:lnTo>
                    <a:pt x="139700" y="0"/>
                  </a:ln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22" y="742655"/>
                  </a:lnTo>
                  <a:lnTo>
                    <a:pt x="26954" y="781004"/>
                  </a:lnTo>
                  <a:lnTo>
                    <a:pt x="57195" y="811245"/>
                  </a:lnTo>
                  <a:lnTo>
                    <a:pt x="95544" y="831077"/>
                  </a:lnTo>
                  <a:lnTo>
                    <a:pt x="139700" y="838200"/>
                  </a:lnTo>
                  <a:lnTo>
                    <a:pt x="6108700" y="838200"/>
                  </a:lnTo>
                  <a:lnTo>
                    <a:pt x="6152855" y="831077"/>
                  </a:lnTo>
                  <a:lnTo>
                    <a:pt x="6191204" y="811245"/>
                  </a:lnTo>
                  <a:lnTo>
                    <a:pt x="6221445" y="781004"/>
                  </a:lnTo>
                  <a:lnTo>
                    <a:pt x="6241277" y="742655"/>
                  </a:lnTo>
                  <a:lnTo>
                    <a:pt x="6248400" y="698500"/>
                  </a:lnTo>
                  <a:lnTo>
                    <a:pt x="6248400" y="139700"/>
                  </a:lnTo>
                  <a:lnTo>
                    <a:pt x="6241277" y="95544"/>
                  </a:lnTo>
                  <a:lnTo>
                    <a:pt x="6221445" y="57195"/>
                  </a:lnTo>
                  <a:lnTo>
                    <a:pt x="6191204" y="26954"/>
                  </a:lnTo>
                  <a:lnTo>
                    <a:pt x="6152855" y="7122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FFFF00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38400" y="4267201"/>
              <a:ext cx="6248400" cy="838200"/>
            </a:xfrm>
            <a:custGeom>
              <a:avLst/>
              <a:gdLst/>
              <a:ahLst/>
              <a:cxnLst/>
              <a:rect l="l" t="t" r="r" b="b"/>
              <a:pathLst>
                <a:path w="6248400" h="838200">
                  <a:moveTo>
                    <a:pt x="0" y="139700"/>
                  </a:moveTo>
                  <a:lnTo>
                    <a:pt x="7122" y="95544"/>
                  </a:lnTo>
                  <a:lnTo>
                    <a:pt x="26954" y="57195"/>
                  </a:lnTo>
                  <a:lnTo>
                    <a:pt x="57195" y="26954"/>
                  </a:lnTo>
                  <a:lnTo>
                    <a:pt x="95544" y="7122"/>
                  </a:lnTo>
                  <a:lnTo>
                    <a:pt x="139700" y="0"/>
                  </a:lnTo>
                  <a:lnTo>
                    <a:pt x="6108700" y="0"/>
                  </a:lnTo>
                  <a:lnTo>
                    <a:pt x="6152855" y="7122"/>
                  </a:lnTo>
                  <a:lnTo>
                    <a:pt x="6191204" y="26954"/>
                  </a:lnTo>
                  <a:lnTo>
                    <a:pt x="6221445" y="57195"/>
                  </a:lnTo>
                  <a:lnTo>
                    <a:pt x="6241277" y="95544"/>
                  </a:lnTo>
                  <a:lnTo>
                    <a:pt x="6248400" y="139700"/>
                  </a:lnTo>
                  <a:lnTo>
                    <a:pt x="6248400" y="698500"/>
                  </a:lnTo>
                  <a:lnTo>
                    <a:pt x="6241277" y="742655"/>
                  </a:lnTo>
                  <a:lnTo>
                    <a:pt x="6221445" y="781004"/>
                  </a:lnTo>
                  <a:lnTo>
                    <a:pt x="6191204" y="811245"/>
                  </a:lnTo>
                  <a:lnTo>
                    <a:pt x="6152855" y="831077"/>
                  </a:lnTo>
                  <a:lnTo>
                    <a:pt x="6108700" y="838200"/>
                  </a:lnTo>
                  <a:lnTo>
                    <a:pt x="139700" y="838200"/>
                  </a:lnTo>
                  <a:lnTo>
                    <a:pt x="95544" y="831077"/>
                  </a:lnTo>
                  <a:lnTo>
                    <a:pt x="57195" y="811245"/>
                  </a:lnTo>
                  <a:lnTo>
                    <a:pt x="26954" y="781004"/>
                  </a:lnTo>
                  <a:lnTo>
                    <a:pt x="7122" y="742655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593339" y="4292600"/>
            <a:ext cx="58108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Enough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time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weekends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explore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Rome,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 </a:t>
            </a:r>
            <a:r>
              <a:rPr dirty="0" sz="2000" b="1">
                <a:latin typeface="Arial"/>
                <a:cs typeface="Arial"/>
              </a:rPr>
              <a:t>rest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Italy,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Europe!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2136139" y="17780"/>
            <a:ext cx="46596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C51F1A"/>
                </a:solidFill>
              </a:rPr>
              <a:t>See</a:t>
            </a:r>
            <a:r>
              <a:rPr dirty="0" sz="4400" spc="-45">
                <a:solidFill>
                  <a:srgbClr val="C51F1A"/>
                </a:solidFill>
              </a:rPr>
              <a:t> </a:t>
            </a:r>
            <a:r>
              <a:rPr dirty="0" sz="4400">
                <a:solidFill>
                  <a:srgbClr val="C51F1A"/>
                </a:solidFill>
              </a:rPr>
              <a:t>New</a:t>
            </a:r>
            <a:r>
              <a:rPr dirty="0" sz="4400" spc="-45">
                <a:solidFill>
                  <a:srgbClr val="C51F1A"/>
                </a:solidFill>
              </a:rPr>
              <a:t> </a:t>
            </a:r>
            <a:r>
              <a:rPr dirty="0" sz="4400" spc="-10">
                <a:solidFill>
                  <a:srgbClr val="C51F1A"/>
                </a:solidFill>
              </a:rPr>
              <a:t>Places</a:t>
            </a:r>
            <a:r>
              <a:rPr dirty="0" sz="3200" spc="-10">
                <a:solidFill>
                  <a:srgbClr val="C51F1A"/>
                </a:solidFill>
              </a:rPr>
              <a:t>!!!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533400" y="4965191"/>
            <a:ext cx="887094" cy="46228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4823" y="6268211"/>
            <a:ext cx="1384300" cy="46228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683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9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Florence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09980" cy="462280"/>
          </a:xfrm>
          <a:custGeom>
            <a:avLst/>
            <a:gdLst/>
            <a:ahLst/>
            <a:cxnLst/>
            <a:rect l="l" t="t" r="r" b="b"/>
            <a:pathLst>
              <a:path w="1109980" h="462280">
                <a:moveTo>
                  <a:pt x="1109472" y="0"/>
                </a:moveTo>
                <a:lnTo>
                  <a:pt x="0" y="0"/>
                </a:lnTo>
                <a:lnTo>
                  <a:pt x="0" y="461772"/>
                </a:lnTo>
                <a:lnTo>
                  <a:pt x="1109472" y="461772"/>
                </a:lnTo>
                <a:lnTo>
                  <a:pt x="11094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5471" y="25400"/>
            <a:ext cx="939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Venice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1552" y="3429000"/>
            <a:ext cx="2628900" cy="401320"/>
          </a:xfrm>
          <a:prstGeom prst="rect">
            <a:avLst/>
          </a:prstGeom>
          <a:solidFill>
            <a:srgbClr val="37BE06"/>
          </a:solidFill>
        </p:spPr>
        <p:txBody>
          <a:bodyPr wrap="square" lIns="0" tIns="381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Western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Italian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sitano is located in Ital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0399" cy="40385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10328" y="381000"/>
            <a:ext cx="4234180" cy="6477000"/>
            <a:chOff x="4910328" y="381000"/>
            <a:chExt cx="4234180" cy="6477000"/>
          </a:xfrm>
        </p:grpSpPr>
        <p:pic>
          <p:nvPicPr>
            <p:cNvPr id="4" name="object 4" descr="View from the hotel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328" y="3429000"/>
              <a:ext cx="4233671" cy="3428999"/>
            </a:xfrm>
            <a:prstGeom prst="rect">
              <a:avLst/>
            </a:prstGeom>
          </p:spPr>
        </p:pic>
        <p:pic>
          <p:nvPicPr>
            <p:cNvPr id="5" name="object 5" descr="A view of the National Park of the Cinque Terre with Riomaggiore, one of the five coastal villages, directly below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0" y="381000"/>
              <a:ext cx="2514599" cy="34000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76900" y="6377940"/>
              <a:ext cx="3467100" cy="370840"/>
            </a:xfrm>
            <a:custGeom>
              <a:avLst/>
              <a:gdLst/>
              <a:ahLst/>
              <a:cxnLst/>
              <a:rect l="l" t="t" r="r" b="b"/>
              <a:pathLst>
                <a:path w="3467100" h="370840">
                  <a:moveTo>
                    <a:pt x="34671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467100" y="370332"/>
                  </a:lnTo>
                  <a:lnTo>
                    <a:pt x="3467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771546" y="6405498"/>
            <a:ext cx="32753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Positano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Amalfi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Coast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1800" y="609600"/>
            <a:ext cx="1525905" cy="33845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320"/>
              </a:spcBef>
            </a:pP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Cinque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Terre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http://upload.wikimedia.org/wikipedia/commons/thumb/b/ba/Wyspa_Capri.JPG/220px-Wyspa_Capri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0" y="381000"/>
            <a:ext cx="3809987" cy="30190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48000" y="609600"/>
            <a:ext cx="1865630" cy="370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937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Island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Capri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 descr="File:Bellagio 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4952999" cy="34289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7200" y="3886200"/>
            <a:ext cx="3019425" cy="370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937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Bellagio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Lake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Cuomo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6800" y="457200"/>
            <a:ext cx="312420" cy="37084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sz="1800" spc="-5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286000"/>
            <a:ext cx="299085" cy="33845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1200" y="1905000"/>
            <a:ext cx="299085" cy="33845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600" y="914400"/>
            <a:ext cx="299085" cy="33845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0400" y="0"/>
            <a:ext cx="5943600" cy="462280"/>
          </a:xfrm>
          <a:custGeom>
            <a:avLst/>
            <a:gdLst/>
            <a:ahLst/>
            <a:cxnLst/>
            <a:rect l="l" t="t" r="r" b="b"/>
            <a:pathLst>
              <a:path w="5943600" h="462280">
                <a:moveTo>
                  <a:pt x="5943600" y="0"/>
                </a:moveTo>
                <a:lnTo>
                  <a:pt x="0" y="0"/>
                </a:lnTo>
                <a:lnTo>
                  <a:pt x="0" y="461772"/>
                </a:lnTo>
                <a:lnTo>
                  <a:pt x="5943600" y="461772"/>
                </a:lnTo>
                <a:lnTo>
                  <a:pt x="5943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4297807" y="25400"/>
            <a:ext cx="374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Among</a:t>
            </a:r>
            <a:r>
              <a:rPr dirty="0" sz="24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Nature’s</a:t>
            </a:r>
            <a:r>
              <a:rPr dirty="0" sz="2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Gift</a:t>
            </a:r>
            <a:r>
              <a:rPr dirty="0" sz="24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24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Italy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116" y="6304914"/>
            <a:ext cx="1987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0"/>
              <a:ext cx="7467587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505200" cy="1016635"/>
            </a:xfrm>
            <a:custGeom>
              <a:avLst/>
              <a:gdLst/>
              <a:ahLst/>
              <a:cxnLst/>
              <a:rect l="l" t="t" r="r" b="b"/>
              <a:pathLst>
                <a:path w="3505200" h="1016635">
                  <a:moveTo>
                    <a:pt x="3505200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3505200" y="1016508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28661" y="25399"/>
            <a:ext cx="304673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0000"/>
                </a:solidFill>
              </a:rPr>
              <a:t>Visit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some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of</a:t>
            </a:r>
            <a:r>
              <a:rPr dirty="0" sz="2000" spc="-4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the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 spc="-20">
                <a:solidFill>
                  <a:srgbClr val="000000"/>
                </a:solidFill>
              </a:rPr>
              <a:t>most </a:t>
            </a:r>
            <a:r>
              <a:rPr dirty="0" sz="2000">
                <a:solidFill>
                  <a:srgbClr val="000000"/>
                </a:solidFill>
              </a:rPr>
              <a:t>famous</a:t>
            </a:r>
            <a:r>
              <a:rPr dirty="0" sz="2000" spc="-3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objects</a:t>
            </a:r>
            <a:r>
              <a:rPr dirty="0" sz="2000" spc="-40">
                <a:solidFill>
                  <a:srgbClr val="000000"/>
                </a:solidFill>
              </a:rPr>
              <a:t> </a:t>
            </a:r>
            <a:r>
              <a:rPr dirty="0" sz="2000" spc="-25">
                <a:solidFill>
                  <a:srgbClr val="000000"/>
                </a:solidFill>
              </a:rPr>
              <a:t>of </a:t>
            </a:r>
            <a:r>
              <a:rPr dirty="0" sz="2000">
                <a:solidFill>
                  <a:srgbClr val="000000"/>
                </a:solidFill>
              </a:rPr>
              <a:t>Renaissance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art</a:t>
            </a:r>
            <a:r>
              <a:rPr dirty="0" sz="2000" spc="-4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in</a:t>
            </a:r>
            <a:r>
              <a:rPr dirty="0" sz="2000" spc="-20">
                <a:solidFill>
                  <a:srgbClr val="000000"/>
                </a:solidFill>
              </a:rPr>
              <a:t> Rome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676400" y="5841491"/>
            <a:ext cx="2590800" cy="10166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>
                <a:latin typeface="Arial"/>
                <a:cs typeface="Arial"/>
              </a:rPr>
              <a:t>Michelangelo’s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Pieta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(1475-</a:t>
            </a:r>
            <a:r>
              <a:rPr dirty="0" sz="2000" spc="-10">
                <a:latin typeface="Arial"/>
                <a:cs typeface="Arial"/>
              </a:rPr>
              <a:t>1564)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St.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Peter’s</a:t>
            </a:r>
            <a:r>
              <a:rPr dirty="0" sz="2000" spc="-10">
                <a:latin typeface="Arial"/>
                <a:cs typeface="Arial"/>
              </a:rPr>
              <a:t> Basilica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116" y="6304914"/>
            <a:ext cx="1987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762000"/>
              <a:ext cx="8153400" cy="6096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810000" cy="1201420"/>
            </a:xfrm>
            <a:custGeom>
              <a:avLst/>
              <a:gdLst/>
              <a:ahLst/>
              <a:cxnLst/>
              <a:rect l="l" t="t" r="r" b="b"/>
              <a:pathLst>
                <a:path w="3810000" h="1201420">
                  <a:moveTo>
                    <a:pt x="381000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3810000" y="1200912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9218" y="25400"/>
            <a:ext cx="3611879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Rafael’s</a:t>
            </a:r>
            <a:r>
              <a:rPr dirty="0" sz="2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000000"/>
                </a:solidFill>
                <a:latin typeface="Arial"/>
                <a:cs typeface="Arial"/>
              </a:rPr>
              <a:t>School</a:t>
            </a:r>
            <a:r>
              <a:rPr dirty="0" sz="2400" spc="-6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400" spc="-155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000000"/>
                </a:solidFill>
                <a:latin typeface="Arial"/>
                <a:cs typeface="Arial"/>
              </a:rPr>
              <a:t>Athens </a:t>
            </a:r>
            <a:r>
              <a:rPr dirty="0" sz="2400" spc="-20" b="0">
                <a:solidFill>
                  <a:srgbClr val="000000"/>
                </a:solidFill>
                <a:latin typeface="Arial"/>
                <a:cs typeface="Arial"/>
              </a:rPr>
              <a:t>(1483-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1520) at</a:t>
            </a:r>
            <a:r>
              <a:rPr dirty="0" sz="2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2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Vatican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Museum,</a:t>
            </a:r>
            <a:r>
              <a:rPr dirty="0" sz="24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Arial"/>
                <a:cs typeface="Arial"/>
              </a:rPr>
              <a:t>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116" y="6304914"/>
            <a:ext cx="1987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0"/>
            <a:ext cx="8839200" cy="6858000"/>
            <a:chOff x="304800" y="0"/>
            <a:chExt cx="8839200" cy="6858000"/>
          </a:xfrm>
        </p:grpSpPr>
        <p:pic>
          <p:nvPicPr>
            <p:cNvPr id="4" name="object 4" descr="Bernini, Ecstasy of St. Theresa, 1647-52 (Santa Maria della Vittoria, Rome)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0"/>
              <a:ext cx="6324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800" y="2819400"/>
              <a:ext cx="2743200" cy="2308860"/>
            </a:xfrm>
            <a:custGeom>
              <a:avLst/>
              <a:gdLst/>
              <a:ahLst/>
              <a:cxnLst/>
              <a:rect l="l" t="t" r="r" b="b"/>
              <a:pathLst>
                <a:path w="2743200" h="2308860">
                  <a:moveTo>
                    <a:pt x="2743200" y="0"/>
                  </a:moveTo>
                  <a:lnTo>
                    <a:pt x="0" y="0"/>
                  </a:lnTo>
                  <a:lnTo>
                    <a:pt x="0" y="2308860"/>
                  </a:lnTo>
                  <a:lnTo>
                    <a:pt x="2743200" y="230886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8662" y="2844800"/>
            <a:ext cx="239585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1445" marR="126364" indent="63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Gian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Lorenzo </a:t>
            </a:r>
            <a:r>
              <a:rPr dirty="0" sz="2400">
                <a:latin typeface="Arial"/>
                <a:cs typeface="Arial"/>
              </a:rPr>
              <a:t>Bernini’s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(1598-</a:t>
            </a:r>
            <a:endParaRPr sz="2400">
              <a:latin typeface="Arial"/>
              <a:cs typeface="Arial"/>
            </a:endParaRPr>
          </a:p>
          <a:p>
            <a:pPr algn="ctr" marL="12065" marR="5080" indent="-317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1642)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Ecstasy</a:t>
            </a:r>
            <a:r>
              <a:rPr dirty="0" sz="2400" spc="-5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of </a:t>
            </a:r>
            <a:r>
              <a:rPr dirty="0" sz="2400" i="1">
                <a:latin typeface="Arial"/>
                <a:cs typeface="Arial"/>
              </a:rPr>
              <a:t>St.</a:t>
            </a:r>
            <a:r>
              <a:rPr dirty="0" sz="2400" spc="-7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Theresa</a:t>
            </a:r>
            <a:r>
              <a:rPr dirty="0" sz="2400" spc="-40" i="1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 </a:t>
            </a:r>
            <a:r>
              <a:rPr dirty="0" sz="2400">
                <a:latin typeface="Arial"/>
                <a:cs typeface="Arial"/>
              </a:rPr>
              <a:t>Santa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Maria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della </a:t>
            </a:r>
            <a:r>
              <a:rPr dirty="0" sz="2400">
                <a:latin typeface="Arial"/>
                <a:cs typeface="Arial"/>
              </a:rPr>
              <a:t>Vittoria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116" y="6304914"/>
            <a:ext cx="1987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http://www.galleriaborghese.it/opere/maxi/proser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3352799" cy="6400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0"/>
            <a:ext cx="3352800" cy="46228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253365">
              <a:lnSpc>
                <a:spcPct val="100000"/>
              </a:lnSpc>
              <a:spcBef>
                <a:spcPts val="300"/>
              </a:spcBef>
            </a:pPr>
            <a:r>
              <a:rPr dirty="0" sz="2400" i="1">
                <a:latin typeface="Arial"/>
                <a:cs typeface="Arial"/>
              </a:rPr>
              <a:t>Pluto</a:t>
            </a:r>
            <a:r>
              <a:rPr dirty="0" sz="2400" spc="-4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and</a:t>
            </a:r>
            <a:r>
              <a:rPr dirty="0" sz="2400" spc="-30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Proserpina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http://www.galleriaborghese.it/opere/maxi/dafn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6857998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953000" y="0"/>
            <a:ext cx="3124835" cy="462280"/>
          </a:xfrm>
          <a:prstGeom prst="rect"/>
          <a:solidFill>
            <a:srgbClr val="92D0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300"/>
              </a:spcBef>
            </a:pPr>
            <a:r>
              <a:rPr dirty="0" sz="2400" b="0" i="1">
                <a:solidFill>
                  <a:srgbClr val="000000"/>
                </a:solidFill>
                <a:latin typeface="Arial"/>
                <a:cs typeface="Arial"/>
              </a:rPr>
              <a:t>Apollo</a:t>
            </a:r>
            <a:r>
              <a:rPr dirty="0" sz="2400" spc="-45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2400" spc="-6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000000"/>
                </a:solidFill>
                <a:latin typeface="Arial"/>
                <a:cs typeface="Arial"/>
              </a:rPr>
              <a:t>Daphne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191" y="5579364"/>
            <a:ext cx="6160135" cy="83248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 marR="79375">
              <a:lnSpc>
                <a:spcPct val="100000"/>
              </a:lnSpc>
              <a:spcBef>
                <a:spcPts val="305"/>
              </a:spcBef>
            </a:pP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Gian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Lorenzo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Bernini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25">
                <a:latin typeface="Arial"/>
                <a:cs typeface="Arial"/>
              </a:rPr>
              <a:t>1598-</a:t>
            </a:r>
            <a:r>
              <a:rPr dirty="0" sz="2400">
                <a:latin typeface="Arial"/>
                <a:cs typeface="Arial"/>
              </a:rPr>
              <a:t>1642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Borghese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Museum,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7116" y="6304914"/>
            <a:ext cx="1987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0"/>
            <a:ext cx="8610600" cy="6858000"/>
            <a:chOff x="533400" y="0"/>
            <a:chExt cx="86106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0"/>
              <a:ext cx="61721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400" y="1447800"/>
              <a:ext cx="3434079" cy="1569720"/>
            </a:xfrm>
            <a:custGeom>
              <a:avLst/>
              <a:gdLst/>
              <a:ahLst/>
              <a:cxnLst/>
              <a:rect l="l" t="t" r="r" b="b"/>
              <a:pathLst>
                <a:path w="3434079" h="1569720">
                  <a:moveTo>
                    <a:pt x="3433572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3433572" y="1569720"/>
                  </a:lnTo>
                  <a:lnTo>
                    <a:pt x="34335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9538" y="1473200"/>
            <a:ext cx="324104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556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David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algn="ctr" marL="144780" marR="22479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Gian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Lorenzo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Bernini </a:t>
            </a:r>
            <a:r>
              <a:rPr dirty="0" sz="2400" spc="-20">
                <a:latin typeface="Arial"/>
                <a:cs typeface="Arial"/>
              </a:rPr>
              <a:t>(1598-</a:t>
            </a:r>
            <a:r>
              <a:rPr dirty="0" sz="2400">
                <a:latin typeface="Arial"/>
                <a:cs typeface="Arial"/>
              </a:rPr>
              <a:t>1642) at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Villa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Borghese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Museum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The Creation of Adam by Michelangelo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5000"/>
              <a:ext cx="9143998" cy="4952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938655"/>
            </a:xfrm>
            <a:custGeom>
              <a:avLst/>
              <a:gdLst/>
              <a:ahLst/>
              <a:cxnLst/>
              <a:rect l="l" t="t" r="r" b="b"/>
              <a:pathLst>
                <a:path w="9144000" h="1938655">
                  <a:moveTo>
                    <a:pt x="9144000" y="0"/>
                  </a:moveTo>
                  <a:lnTo>
                    <a:pt x="0" y="0"/>
                  </a:lnTo>
                  <a:lnTo>
                    <a:pt x="0" y="1938527"/>
                  </a:lnTo>
                  <a:lnTo>
                    <a:pt x="9144000" y="19385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57783" y="391159"/>
            <a:ext cx="70262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24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Creation</a:t>
            </a:r>
            <a:r>
              <a:rPr dirty="0" sz="24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400" spc="-1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Adam</a:t>
            </a:r>
            <a:r>
              <a:rPr dirty="0" sz="240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dirty="0" sz="2400" spc="-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Michelangelo</a:t>
            </a:r>
            <a:r>
              <a:rPr dirty="0" sz="24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Arial"/>
                <a:cs typeface="Arial"/>
              </a:rPr>
              <a:t>(1475-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1564)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2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2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Sistine</a:t>
            </a:r>
            <a:r>
              <a:rPr dirty="0" sz="2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Chapel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2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St.</a:t>
            </a:r>
            <a:r>
              <a:rPr dirty="0" sz="2400" spc="-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Peter’s</a:t>
            </a:r>
            <a:r>
              <a:rPr dirty="0" sz="2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Basilica,</a:t>
            </a:r>
            <a:r>
              <a:rPr dirty="0" sz="24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Arial"/>
                <a:cs typeface="Arial"/>
              </a:rPr>
              <a:t>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5400" y="228598"/>
              <a:ext cx="6781800" cy="685800"/>
            </a:xfrm>
            <a:custGeom>
              <a:avLst/>
              <a:gdLst/>
              <a:ahLst/>
              <a:cxnLst/>
              <a:rect l="l" t="t" r="r" b="b"/>
              <a:pathLst>
                <a:path w="6781800" h="685800">
                  <a:moveTo>
                    <a:pt x="6667500" y="0"/>
                  </a:moveTo>
                  <a:lnTo>
                    <a:pt x="114300" y="0"/>
                  </a:ln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1" y="615993"/>
                  </a:lnTo>
                  <a:lnTo>
                    <a:pt x="33475" y="652324"/>
                  </a:lnTo>
                  <a:lnTo>
                    <a:pt x="69806" y="676818"/>
                  </a:lnTo>
                  <a:lnTo>
                    <a:pt x="114300" y="685800"/>
                  </a:lnTo>
                  <a:lnTo>
                    <a:pt x="6667500" y="685800"/>
                  </a:lnTo>
                  <a:lnTo>
                    <a:pt x="6711993" y="676818"/>
                  </a:lnTo>
                  <a:lnTo>
                    <a:pt x="6748324" y="652324"/>
                  </a:lnTo>
                  <a:lnTo>
                    <a:pt x="6772818" y="615993"/>
                  </a:lnTo>
                  <a:lnTo>
                    <a:pt x="6781800" y="571500"/>
                  </a:lnTo>
                  <a:lnTo>
                    <a:pt x="6781800" y="114300"/>
                  </a:lnTo>
                  <a:lnTo>
                    <a:pt x="6772818" y="69812"/>
                  </a:lnTo>
                  <a:lnTo>
                    <a:pt x="6748324" y="33480"/>
                  </a:lnTo>
                  <a:lnTo>
                    <a:pt x="6711993" y="8983"/>
                  </a:lnTo>
                  <a:lnTo>
                    <a:pt x="6667500" y="0"/>
                  </a:lnTo>
                  <a:close/>
                </a:path>
              </a:pathLst>
            </a:custGeom>
            <a:solidFill>
              <a:srgbClr val="000000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5400" y="228598"/>
              <a:ext cx="6781800" cy="685800"/>
            </a:xfrm>
            <a:custGeom>
              <a:avLst/>
              <a:gdLst/>
              <a:ahLst/>
              <a:cxnLst/>
              <a:rect l="l" t="t" r="r" b="b"/>
              <a:pathLst>
                <a:path w="6781800" h="6858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6667500" y="0"/>
                  </a:lnTo>
                  <a:lnTo>
                    <a:pt x="6711993" y="8983"/>
                  </a:lnTo>
                  <a:lnTo>
                    <a:pt x="6748324" y="33480"/>
                  </a:lnTo>
                  <a:lnTo>
                    <a:pt x="6772818" y="69812"/>
                  </a:lnTo>
                  <a:lnTo>
                    <a:pt x="6781800" y="114300"/>
                  </a:lnTo>
                  <a:lnTo>
                    <a:pt x="6781800" y="571500"/>
                  </a:lnTo>
                  <a:lnTo>
                    <a:pt x="6772818" y="615993"/>
                  </a:lnTo>
                  <a:lnTo>
                    <a:pt x="6748324" y="652324"/>
                  </a:lnTo>
                  <a:lnTo>
                    <a:pt x="6711993" y="676818"/>
                  </a:lnTo>
                  <a:lnTo>
                    <a:pt x="6667500" y="685800"/>
                  </a:lnTo>
                  <a:lnTo>
                    <a:pt x="114300" y="685800"/>
                  </a:lnTo>
                  <a:lnTo>
                    <a:pt x="69806" y="676818"/>
                  </a:lnTo>
                  <a:lnTo>
                    <a:pt x="33475" y="652324"/>
                  </a:lnTo>
                  <a:lnTo>
                    <a:pt x="8981" y="615993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728" rIns="0" bIns="0" rtlCol="0" vert="horz">
            <a:spAutoFit/>
          </a:bodyPr>
          <a:lstStyle/>
          <a:p>
            <a:pPr marL="1501775">
              <a:lnSpc>
                <a:spcPct val="100000"/>
              </a:lnSpc>
              <a:spcBef>
                <a:spcPts val="100"/>
              </a:spcBef>
            </a:pPr>
            <a:r>
              <a:rPr dirty="0"/>
              <a:t>Imagine</a:t>
            </a:r>
            <a:r>
              <a:rPr dirty="0" spc="-120"/>
              <a:t> </a:t>
            </a:r>
            <a:r>
              <a:rPr dirty="0">
                <a:solidFill>
                  <a:srgbClr val="FFFFFF"/>
                </a:solidFill>
              </a:rPr>
              <a:t>being</a:t>
            </a:r>
            <a:r>
              <a:rPr dirty="0" spc="-12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C51F1A"/>
                </a:solidFill>
              </a:rPr>
              <a:t>Here!!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4200" y="4800600"/>
            <a:ext cx="3339465" cy="830580"/>
          </a:xfrm>
          <a:prstGeom prst="rect">
            <a:avLst/>
          </a:prstGeom>
          <a:solidFill>
            <a:srgbClr val="1AAB2C"/>
          </a:solidFill>
        </p:spPr>
        <p:txBody>
          <a:bodyPr wrap="square" lIns="0" tIns="38100" rIns="0" bIns="0" rtlCol="0" vert="horz">
            <a:spAutoFit/>
          </a:bodyPr>
          <a:lstStyle/>
          <a:p>
            <a:pPr marL="107314" marR="101600" indent="469265">
              <a:lnSpc>
                <a:spcPct val="100000"/>
              </a:lnSpc>
              <a:spcBef>
                <a:spcPts val="3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Fontana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Trevi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(Trevi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Fountain,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Rome)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italy-rome-colosseum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19599" cy="3535679"/>
            </a:xfrm>
            <a:prstGeom prst="rect">
              <a:avLst/>
            </a:prstGeom>
          </p:spPr>
        </p:pic>
        <p:pic>
          <p:nvPicPr>
            <p:cNvPr id="4" name="object 4" descr="rome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0"/>
              <a:ext cx="4724399" cy="4267199"/>
            </a:xfrm>
            <a:prstGeom prst="rect">
              <a:avLst/>
            </a:prstGeom>
          </p:spPr>
        </p:pic>
        <p:pic>
          <p:nvPicPr>
            <p:cNvPr id="5" name="object 5" descr="rome_forum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96055"/>
              <a:ext cx="4483607" cy="3361943"/>
            </a:xfrm>
            <a:prstGeom prst="rect">
              <a:avLst/>
            </a:prstGeom>
          </p:spPr>
        </p:pic>
        <p:pic>
          <p:nvPicPr>
            <p:cNvPr id="6" name="object 6" descr="199814506_a10d2fd2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3962400"/>
              <a:ext cx="5029199" cy="28955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7800" y="4369308"/>
            <a:ext cx="6705600" cy="1199515"/>
          </a:xfrm>
          <a:prstGeom prst="rect">
            <a:avLst/>
          </a:prstGeom>
          <a:solidFill>
            <a:srgbClr val="00FFCC"/>
          </a:solidFill>
        </p:spPr>
        <p:txBody>
          <a:bodyPr wrap="square" lIns="0" tIns="33019" rIns="0" bIns="0" rtlCol="0" vert="horz">
            <a:spAutoFit/>
          </a:bodyPr>
          <a:lstStyle/>
          <a:p>
            <a:pPr marL="1853564" marR="434975" indent="-1414145">
              <a:lnSpc>
                <a:spcPct val="100000"/>
              </a:lnSpc>
              <a:spcBef>
                <a:spcPts val="259"/>
              </a:spcBef>
            </a:pP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Spend</a:t>
            </a:r>
            <a:r>
              <a:rPr dirty="0" sz="36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dirty="0" sz="36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Summer</a:t>
            </a:r>
            <a:r>
              <a:rPr dirty="0" sz="3600" spc="-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36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Eternal</a:t>
            </a:r>
            <a:r>
              <a:rPr dirty="0" sz="36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F0000"/>
                </a:solidFill>
                <a:latin typeface="Arial"/>
                <a:cs typeface="Arial"/>
              </a:rPr>
              <a:t>City!!!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35736" y="885444"/>
            <a:ext cx="7031990" cy="1568450"/>
          </a:xfrm>
          <a:prstGeom prst="rect"/>
          <a:solidFill>
            <a:srgbClr val="009900"/>
          </a:solidFill>
        </p:spPr>
        <p:txBody>
          <a:bodyPr wrap="square" lIns="0" tIns="29209" rIns="0" bIns="0" rtlCol="0" vert="horz">
            <a:spAutoFit/>
          </a:bodyPr>
          <a:lstStyle/>
          <a:p>
            <a:pPr marL="1601470" marR="293370" indent="-1477645">
              <a:lnSpc>
                <a:spcPct val="100000"/>
              </a:lnSpc>
              <a:spcBef>
                <a:spcPts val="229"/>
              </a:spcBef>
            </a:pP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pc="-10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pc="-9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pc="-10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FF"/>
                </a:solidFill>
                <a:latin typeface="Arial"/>
                <a:cs typeface="Arial"/>
              </a:rPr>
              <a:t>Rome: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Summer</a:t>
            </a:r>
            <a:r>
              <a:rPr dirty="0" spc="-1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FFFFFF"/>
                </a:solidFill>
                <a:latin typeface="Arial"/>
                <a:cs typeface="Arial"/>
              </a:rPr>
              <a:t>2022</a:t>
            </a:r>
          </a:p>
        </p:txBody>
      </p:sp>
    </p:spTree>
  </p:cSld>
  <p:clrMapOvr>
    <a:masterClrMapping/>
  </p:clrMapOvr>
  <p:transition spd="fast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8466" rIns="0" bIns="0" rtlCol="0" vert="horz">
            <a:spAutoFit/>
          </a:bodyPr>
          <a:lstStyle/>
          <a:p>
            <a:pPr marL="3874135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9900"/>
                </a:solidFill>
                <a:latin typeface="Arial"/>
                <a:cs typeface="Arial"/>
              </a:rPr>
              <a:t>Igor</a:t>
            </a:r>
            <a:r>
              <a:rPr dirty="0" sz="4400" spc="-5" b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4400" spc="-10" b="0">
                <a:solidFill>
                  <a:srgbClr val="009900"/>
                </a:solidFill>
                <a:latin typeface="Arial"/>
                <a:cs typeface="Arial"/>
              </a:rPr>
              <a:t>Vojnovic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0161" y="1811273"/>
            <a:ext cx="5715000" cy="4399915"/>
          </a:xfrm>
          <a:custGeom>
            <a:avLst/>
            <a:gdLst/>
            <a:ahLst/>
            <a:cxnLst/>
            <a:rect l="l" t="t" r="r" b="b"/>
            <a:pathLst>
              <a:path w="5715000" h="4399915">
                <a:moveTo>
                  <a:pt x="0" y="0"/>
                </a:moveTo>
                <a:lnTo>
                  <a:pt x="5714999" y="0"/>
                </a:lnTo>
                <a:lnTo>
                  <a:pt x="5714999" y="4399788"/>
                </a:lnTo>
                <a:lnTo>
                  <a:pt x="0" y="439978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37BE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088765" algn="l"/>
              </a:tabLst>
            </a:pPr>
            <a:r>
              <a:rPr dirty="0"/>
              <a:t>Igor</a:t>
            </a:r>
            <a:r>
              <a:rPr dirty="0" spc="-65"/>
              <a:t> </a:t>
            </a:r>
            <a:r>
              <a:rPr dirty="0" spc="-10"/>
              <a:t>Vojnovic</a:t>
            </a:r>
            <a:r>
              <a:rPr dirty="0" spc="-60"/>
              <a:t> </a:t>
            </a:r>
            <a:r>
              <a:rPr dirty="0"/>
              <a:t>formerly</a:t>
            </a:r>
            <a:r>
              <a:rPr dirty="0" spc="-65"/>
              <a:t> </a:t>
            </a:r>
            <a:r>
              <a:rPr dirty="0"/>
              <a:t>taught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 spc="-25"/>
              <a:t>the </a:t>
            </a:r>
            <a:r>
              <a:rPr dirty="0"/>
              <a:t>Sydney</a:t>
            </a:r>
            <a:r>
              <a:rPr dirty="0" spc="-55"/>
              <a:t> </a:t>
            </a:r>
            <a:r>
              <a:rPr dirty="0"/>
              <a:t>Sports</a:t>
            </a:r>
            <a:r>
              <a:rPr dirty="0" spc="-60"/>
              <a:t> </a:t>
            </a:r>
            <a:r>
              <a:rPr dirty="0" spc="-10"/>
              <a:t>Program.</a:t>
            </a:r>
            <a:r>
              <a:rPr dirty="0"/>
              <a:t>	He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 spc="-50"/>
              <a:t>a </a:t>
            </a:r>
            <a:r>
              <a:rPr dirty="0"/>
              <a:t>professor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 spc="-20"/>
              <a:t>geography,</a:t>
            </a:r>
            <a:r>
              <a:rPr dirty="0" spc="-60"/>
              <a:t> </a:t>
            </a:r>
            <a:r>
              <a:rPr dirty="0" spc="-10"/>
              <a:t>urban </a:t>
            </a:r>
            <a:r>
              <a:rPr dirty="0"/>
              <a:t>studies,</a:t>
            </a:r>
            <a:r>
              <a:rPr dirty="0" spc="-75"/>
              <a:t> </a:t>
            </a:r>
            <a:r>
              <a:rPr dirty="0"/>
              <a:t>city</a:t>
            </a:r>
            <a:r>
              <a:rPr dirty="0" spc="-75"/>
              <a:t> </a:t>
            </a:r>
            <a:r>
              <a:rPr dirty="0"/>
              <a:t>planning</a:t>
            </a:r>
            <a:r>
              <a:rPr dirty="0" spc="-50"/>
              <a:t> </a:t>
            </a:r>
            <a:r>
              <a:rPr dirty="0" spc="-25"/>
              <a:t>and </a:t>
            </a:r>
            <a:r>
              <a:rPr dirty="0"/>
              <a:t>environmental</a:t>
            </a:r>
            <a:r>
              <a:rPr dirty="0" spc="-55"/>
              <a:t> </a:t>
            </a:r>
            <a:r>
              <a:rPr dirty="0"/>
              <a:t>studies</a:t>
            </a:r>
            <a:r>
              <a:rPr dirty="0" spc="-65"/>
              <a:t> </a:t>
            </a:r>
            <a:r>
              <a:rPr dirty="0"/>
              <a:t>at</a:t>
            </a:r>
            <a:r>
              <a:rPr dirty="0" spc="-75"/>
              <a:t> </a:t>
            </a:r>
            <a:r>
              <a:rPr dirty="0" spc="-20"/>
              <a:t>MSU.</a:t>
            </a:r>
          </a:p>
          <a:p>
            <a:pPr marL="12700" marR="263525">
              <a:lnSpc>
                <a:spcPct val="100000"/>
              </a:lnSpc>
              <a:spcBef>
                <a:spcPts val="5"/>
              </a:spcBef>
            </a:pPr>
            <a:r>
              <a:rPr dirty="0"/>
              <a:t>His</a:t>
            </a:r>
            <a:r>
              <a:rPr dirty="0" spc="-75"/>
              <a:t> </a:t>
            </a:r>
            <a:r>
              <a:rPr dirty="0"/>
              <a:t>academic</a:t>
            </a:r>
            <a:r>
              <a:rPr dirty="0" spc="-60"/>
              <a:t> </a:t>
            </a:r>
            <a:r>
              <a:rPr dirty="0"/>
              <a:t>interests</a:t>
            </a:r>
            <a:r>
              <a:rPr dirty="0" spc="-80"/>
              <a:t> </a:t>
            </a:r>
            <a:r>
              <a:rPr dirty="0" spc="-10"/>
              <a:t>include </a:t>
            </a:r>
            <a:r>
              <a:rPr dirty="0"/>
              <a:t>urban</a:t>
            </a:r>
            <a:r>
              <a:rPr dirty="0" spc="-55"/>
              <a:t> </a:t>
            </a:r>
            <a:r>
              <a:rPr dirty="0" spc="-20"/>
              <a:t>geography,</a:t>
            </a:r>
            <a:r>
              <a:rPr dirty="0" spc="-60"/>
              <a:t> </a:t>
            </a:r>
            <a:r>
              <a:rPr dirty="0"/>
              <a:t>urban</a:t>
            </a:r>
            <a:r>
              <a:rPr dirty="0" spc="-60"/>
              <a:t> </a:t>
            </a:r>
            <a:r>
              <a:rPr dirty="0" spc="-10"/>
              <a:t>planning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design,</a:t>
            </a:r>
            <a:r>
              <a:rPr dirty="0" spc="-45"/>
              <a:t> </a:t>
            </a:r>
            <a:r>
              <a:rPr dirty="0"/>
              <a:t>global</a:t>
            </a:r>
            <a:r>
              <a:rPr dirty="0" spc="-40"/>
              <a:t> </a:t>
            </a:r>
            <a:r>
              <a:rPr dirty="0" spc="-10"/>
              <a:t>development </a:t>
            </a:r>
            <a:r>
              <a:rPr dirty="0"/>
              <a:t>processes,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0"/>
              <a:t>urban-</a:t>
            </a:r>
            <a:r>
              <a:rPr dirty="0"/>
              <a:t>environmental</a:t>
            </a:r>
            <a:r>
              <a:rPr dirty="0" spc="-125"/>
              <a:t> </a:t>
            </a:r>
            <a:r>
              <a:rPr dirty="0" spc="-10"/>
              <a:t>analysis.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" y="1752600"/>
            <a:ext cx="2659380" cy="1828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600" y="4038600"/>
            <a:ext cx="2362200" cy="1478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27114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solidFill>
                  <a:srgbClr val="009900"/>
                </a:solidFill>
                <a:latin typeface="Arial"/>
                <a:cs typeface="Arial"/>
              </a:rPr>
              <a:t>Contact</a:t>
            </a:r>
            <a:r>
              <a:rPr dirty="0" sz="1800" spc="-45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900"/>
                </a:solidFill>
                <a:latin typeface="Arial"/>
                <a:cs typeface="Arial"/>
              </a:rPr>
              <a:t>Information </a:t>
            </a:r>
            <a:r>
              <a:rPr dirty="0" sz="1800">
                <a:solidFill>
                  <a:srgbClr val="009900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900"/>
                </a:solidFill>
                <a:latin typeface="Arial"/>
                <a:cs typeface="Arial"/>
              </a:rPr>
              <a:t>Igor</a:t>
            </a:r>
            <a:r>
              <a:rPr dirty="0" sz="1800" spc="-15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900"/>
                </a:solidFill>
                <a:latin typeface="Arial"/>
                <a:cs typeface="Arial"/>
              </a:rPr>
              <a:t>Vojnovic: </a:t>
            </a:r>
            <a:r>
              <a:rPr dirty="0" u="sng" sz="1800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vojnovic@msu.edu</a:t>
            </a:r>
            <a:r>
              <a:rPr dirty="0" sz="1800" spc="-1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900"/>
                </a:solidFill>
                <a:latin typeface="Arial"/>
                <a:cs typeface="Arial"/>
              </a:rPr>
              <a:t>517-353-</a:t>
            </a:r>
            <a:r>
              <a:rPr dirty="0" sz="1800" spc="-20">
                <a:solidFill>
                  <a:srgbClr val="009900"/>
                </a:solidFill>
                <a:latin typeface="Arial"/>
                <a:cs typeface="Arial"/>
              </a:rPr>
              <a:t>5987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800">
                <a:solidFill>
                  <a:srgbClr val="009900"/>
                </a:solidFill>
                <a:latin typeface="Arial"/>
                <a:cs typeface="Arial"/>
              </a:rPr>
              <a:t>447</a:t>
            </a:r>
            <a:r>
              <a:rPr dirty="0" sz="1800" spc="-2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900"/>
                </a:solidFill>
                <a:latin typeface="Arial"/>
                <a:cs typeface="Arial"/>
              </a:rPr>
              <a:t>Berkey</a:t>
            </a:r>
            <a:r>
              <a:rPr dirty="0" sz="1800" spc="-20">
                <a:solidFill>
                  <a:srgbClr val="009900"/>
                </a:solidFill>
                <a:latin typeface="Arial"/>
                <a:cs typeface="Arial"/>
              </a:rPr>
              <a:t> Hall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645" y="-76098"/>
            <a:ext cx="8735695" cy="701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90955" marR="984250">
              <a:lnSpc>
                <a:spcPct val="110000"/>
              </a:lnSpc>
              <a:spcBef>
                <a:spcPts val="100"/>
              </a:spcBef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Social</a:t>
            </a:r>
            <a:r>
              <a:rPr dirty="0" sz="3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Science</a:t>
            </a:r>
            <a:r>
              <a:rPr dirty="0" sz="32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3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Rome</a:t>
            </a:r>
            <a:r>
              <a:rPr dirty="0" sz="3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offers</a:t>
            </a:r>
            <a:r>
              <a:rPr dirty="0" sz="3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3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its</a:t>
            </a:r>
            <a:r>
              <a:rPr dirty="0" sz="3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students</a:t>
            </a:r>
            <a:r>
              <a:rPr dirty="0" sz="3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dirty="0" sz="3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just</a:t>
            </a:r>
            <a:r>
              <a:rPr dirty="0" sz="3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studying</a:t>
            </a:r>
            <a:r>
              <a:rPr dirty="0" sz="3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32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Eternal</a:t>
            </a:r>
            <a:r>
              <a:rPr dirty="0" sz="32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0000"/>
                </a:solidFill>
                <a:latin typeface="Arial"/>
                <a:cs typeface="Arial"/>
              </a:rPr>
              <a:t>City!!!!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3200">
              <a:latin typeface="Arial"/>
              <a:cs typeface="Arial"/>
            </a:endParaRPr>
          </a:p>
          <a:p>
            <a:pPr marL="355600" marR="27305" indent="-343535">
              <a:lnSpc>
                <a:spcPts val="346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Your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class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schedule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(Monday-Wednesday 8:30am-</a:t>
            </a:r>
            <a:r>
              <a:rPr dirty="0" sz="3200">
                <a:latin typeface="Arial"/>
                <a:cs typeface="Arial"/>
              </a:rPr>
              <a:t>1:30pm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Thursday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9am-1:30pm), </a:t>
            </a:r>
            <a:r>
              <a:rPr dirty="0" sz="3200">
                <a:latin typeface="Arial"/>
                <a:cs typeface="Arial"/>
              </a:rPr>
              <a:t>allowing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weekend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travel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plenty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extra </a:t>
            </a:r>
            <a:r>
              <a:rPr dirty="0" sz="3200">
                <a:latin typeface="Arial"/>
                <a:cs typeface="Arial"/>
              </a:rPr>
              <a:t>exploring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throughout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week!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313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Your</a:t>
            </a:r>
            <a:r>
              <a:rPr dirty="0" sz="3200" spc="-5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small</a:t>
            </a:r>
            <a:r>
              <a:rPr dirty="0" sz="320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group</a:t>
            </a:r>
            <a:r>
              <a:rPr dirty="0" sz="3200" spc="-5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dirty="0" sz="32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fellow</a:t>
            </a:r>
            <a:r>
              <a:rPr dirty="0" sz="3200" spc="-2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study</a:t>
            </a:r>
            <a:r>
              <a:rPr dirty="0" sz="320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abroaders</a:t>
            </a:r>
            <a:r>
              <a:rPr dirty="0" sz="3200" spc="-5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6F2F9F"/>
                </a:solidFill>
                <a:latin typeface="Arial"/>
                <a:cs typeface="Arial"/>
              </a:rPr>
              <a:t>will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soon</a:t>
            </a:r>
            <a:r>
              <a:rPr dirty="0" sz="320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become</a:t>
            </a:r>
            <a:r>
              <a:rPr dirty="0" sz="3200" spc="-4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your</a:t>
            </a:r>
            <a:r>
              <a:rPr dirty="0" sz="32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F2F9F"/>
                </a:solidFill>
                <a:latin typeface="Arial"/>
                <a:cs typeface="Arial"/>
              </a:rPr>
              <a:t>closest</a:t>
            </a:r>
            <a:r>
              <a:rPr dirty="0" sz="3200" spc="-5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F2F9F"/>
                </a:solidFill>
                <a:latin typeface="Arial"/>
                <a:cs typeface="Arial"/>
              </a:rPr>
              <a:t>friends!</a:t>
            </a:r>
            <a:endParaRPr sz="3200">
              <a:latin typeface="Arial"/>
              <a:cs typeface="Arial"/>
            </a:endParaRPr>
          </a:p>
          <a:p>
            <a:pPr algn="just" marL="355600" marR="141605" indent="-342900">
              <a:lnSpc>
                <a:spcPct val="90000"/>
              </a:lnSpc>
              <a:spcBef>
                <a:spcPts val="308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The</a:t>
            </a:r>
            <a:r>
              <a:rPr dirty="0" sz="3200" spc="-5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cultural</a:t>
            </a:r>
            <a:r>
              <a:rPr dirty="0" sz="3200" spc="-3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experience</a:t>
            </a:r>
            <a:r>
              <a:rPr dirty="0" sz="3200" spc="-6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of</a:t>
            </a:r>
            <a:r>
              <a:rPr dirty="0" sz="3200" spc="-4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living</a:t>
            </a:r>
            <a:r>
              <a:rPr dirty="0" sz="3200" spc="-2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in</a:t>
            </a:r>
            <a:r>
              <a:rPr dirty="0" sz="3200" spc="-3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the</a:t>
            </a:r>
            <a:r>
              <a:rPr dirty="0" sz="3200" spc="-4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C51F1A"/>
                </a:solidFill>
                <a:latin typeface="Arial"/>
                <a:cs typeface="Arial"/>
              </a:rPr>
              <a:t>ancient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capital</a:t>
            </a:r>
            <a:r>
              <a:rPr dirty="0" sz="3200" spc="-4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of</a:t>
            </a:r>
            <a:r>
              <a:rPr dirty="0" sz="3200" spc="-2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Rome</a:t>
            </a:r>
            <a:r>
              <a:rPr dirty="0" sz="3200" spc="-4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offers</a:t>
            </a:r>
            <a:r>
              <a:rPr dirty="0" sz="3200" spc="-35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every</a:t>
            </a:r>
            <a:r>
              <a:rPr dirty="0" sz="3200" spc="-4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student</a:t>
            </a:r>
            <a:r>
              <a:rPr dirty="0" sz="3200" spc="-5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51F1A"/>
                </a:solidFill>
                <a:latin typeface="Arial"/>
                <a:cs typeface="Arial"/>
              </a:rPr>
              <a:t>a</a:t>
            </a:r>
            <a:r>
              <a:rPr dirty="0" sz="3200" spc="-30">
                <a:solidFill>
                  <a:srgbClr val="C51F1A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C51F1A"/>
                </a:solidFill>
                <a:latin typeface="Arial"/>
                <a:cs typeface="Arial"/>
              </a:rPr>
              <a:t>unique experience!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68095" y="76200"/>
            <a:ext cx="7772400" cy="1143000"/>
          </a:xfrm>
          <a:prstGeom prst="rect"/>
          <a:solidFill>
            <a:srgbClr val="FF0000"/>
          </a:solidFill>
          <a:ln w="9144">
            <a:solidFill>
              <a:srgbClr val="FF0000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989330" marR="909319" indent="-74930">
              <a:lnSpc>
                <a:spcPct val="100000"/>
              </a:lnSpc>
              <a:spcBef>
                <a:spcPts val="80"/>
              </a:spcBef>
            </a:pPr>
            <a:r>
              <a:rPr dirty="0" sz="3600">
                <a:solidFill>
                  <a:srgbClr val="000000"/>
                </a:solidFill>
              </a:rPr>
              <a:t>Don’t</a:t>
            </a:r>
            <a:r>
              <a:rPr dirty="0" sz="3600" spc="-4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miss</a:t>
            </a:r>
            <a:r>
              <a:rPr dirty="0" sz="3600" spc="-5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this</a:t>
            </a:r>
            <a:r>
              <a:rPr dirty="0" sz="3600" spc="-5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opportunity </a:t>
            </a:r>
            <a:r>
              <a:rPr dirty="0" sz="3600">
                <a:solidFill>
                  <a:srgbClr val="000000"/>
                </a:solidFill>
              </a:rPr>
              <a:t>to</a:t>
            </a:r>
            <a:r>
              <a:rPr dirty="0" sz="3600" spc="-3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live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in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the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Eternal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City!!!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68095" y="1295400"/>
            <a:ext cx="7772400" cy="5410200"/>
          </a:xfrm>
          <a:custGeom>
            <a:avLst/>
            <a:gdLst/>
            <a:ahLst/>
            <a:cxnLst/>
            <a:rect l="l" t="t" r="r" b="b"/>
            <a:pathLst>
              <a:path w="7772400" h="5410200">
                <a:moveTo>
                  <a:pt x="7772400" y="0"/>
                </a:moveTo>
                <a:lnTo>
                  <a:pt x="0" y="0"/>
                </a:lnTo>
                <a:lnTo>
                  <a:pt x="0" y="5410200"/>
                </a:lnTo>
                <a:lnTo>
                  <a:pt x="7772400" y="54102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7026" y="1322323"/>
            <a:ext cx="7573645" cy="407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19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dirty="0" sz="19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information</a:t>
            </a:r>
            <a:r>
              <a:rPr dirty="0" sz="19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19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Rome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program: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900">
              <a:latin typeface="Arial"/>
              <a:cs typeface="Arial"/>
            </a:endParaRPr>
          </a:p>
          <a:p>
            <a:pPr marL="469900" marR="952500" indent="-457834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dirty="0" sz="19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have Zoom</a:t>
            </a:r>
            <a:r>
              <a:rPr dirty="0" sz="19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Rome</a:t>
            </a:r>
            <a:r>
              <a:rPr dirty="0" sz="19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Abroad</a:t>
            </a:r>
            <a:r>
              <a:rPr dirty="0" sz="19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Informational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meetings</a:t>
            </a:r>
            <a:r>
              <a:rPr dirty="0" sz="19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throughout</a:t>
            </a:r>
            <a:r>
              <a:rPr dirty="0" sz="19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Fall</a:t>
            </a:r>
            <a:r>
              <a:rPr dirty="0" sz="19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19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Spring.</a:t>
            </a:r>
            <a:endParaRPr sz="19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69900" algn="l"/>
              </a:tabLst>
            </a:pPr>
            <a:r>
              <a:rPr dirty="0" sz="1900" b="1">
                <a:latin typeface="Arial"/>
                <a:cs typeface="Arial"/>
              </a:rPr>
              <a:t>Visit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the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Office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of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Study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Abroad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Room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108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at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the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International </a:t>
            </a:r>
            <a:r>
              <a:rPr dirty="0" sz="1900" b="1">
                <a:latin typeface="Arial"/>
                <a:cs typeface="Arial"/>
              </a:rPr>
              <a:t>Center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and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ask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about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the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Social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Science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Rome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Summer Program.</a:t>
            </a:r>
            <a:endParaRPr sz="1900">
              <a:latin typeface="Arial"/>
              <a:cs typeface="Arial"/>
            </a:endParaRPr>
          </a:p>
          <a:p>
            <a:pPr marL="469900" marR="501015" indent="-45720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69900" algn="l"/>
              </a:tabLst>
            </a:pPr>
            <a:r>
              <a:rPr dirty="0" sz="1900" b="1">
                <a:latin typeface="Arial"/>
                <a:cs typeface="Arial"/>
              </a:rPr>
              <a:t>Visit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the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Social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Science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Rome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web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page: </a:t>
            </a:r>
            <a:r>
              <a:rPr dirty="0" u="sng" sz="1900" spc="-1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https://gusp.msu.edu/events/Study-Abroad-Social-Science-</a:t>
            </a:r>
            <a:r>
              <a:rPr dirty="0" u="sng" sz="1900" spc="-2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in-</a:t>
            </a:r>
            <a:r>
              <a:rPr dirty="0" u="sng" sz="1900" spc="-2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Rome-</a:t>
            </a:r>
            <a:r>
              <a:rPr dirty="0" u="sng" sz="1900" spc="-1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2021.html</a:t>
            </a:r>
            <a:endParaRPr sz="1900">
              <a:latin typeface="Arial"/>
              <a:cs typeface="Arial"/>
            </a:endParaRPr>
          </a:p>
          <a:p>
            <a:pPr marL="469900" marR="417195" indent="-457834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69900" algn="l"/>
              </a:tabLst>
            </a:pPr>
            <a:r>
              <a:rPr dirty="0" sz="1900" b="1">
                <a:latin typeface="Arial"/>
                <a:cs typeface="Arial"/>
              </a:rPr>
              <a:t>Visit,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call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or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email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Faculty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Leader: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Professor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Igor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Vojnovic </a:t>
            </a:r>
            <a:r>
              <a:rPr dirty="0" sz="1900" b="1">
                <a:latin typeface="Arial"/>
                <a:cs typeface="Arial"/>
              </a:rPr>
              <a:t>(Global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Urban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Studies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447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Berkey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Hall,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353-5987, </a:t>
            </a:r>
            <a:r>
              <a:rPr dirty="0" u="sng" sz="1900" spc="-10" b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vojnovic@msu.edu</a:t>
            </a:r>
            <a:r>
              <a:rPr dirty="0" sz="1900" spc="-10" b="1">
                <a:latin typeface="Arial"/>
                <a:cs typeface="Arial"/>
              </a:rPr>
              <a:t>).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797050"/>
            <a:chOff x="0" y="0"/>
            <a:chExt cx="9144000" cy="17970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786255"/>
            </a:xfrm>
            <a:custGeom>
              <a:avLst/>
              <a:gdLst/>
              <a:ahLst/>
              <a:cxnLst/>
              <a:rect l="l" t="t" r="r" b="b"/>
              <a:pathLst>
                <a:path w="9144000" h="1786255">
                  <a:moveTo>
                    <a:pt x="9144000" y="0"/>
                  </a:moveTo>
                  <a:lnTo>
                    <a:pt x="0" y="0"/>
                  </a:lnTo>
                  <a:lnTo>
                    <a:pt x="0" y="1786127"/>
                  </a:lnTo>
                  <a:lnTo>
                    <a:pt x="9144000" y="17861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419" y="0"/>
              <a:ext cx="7106411" cy="626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5572"/>
              <a:ext cx="9144000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751332"/>
              <a:ext cx="8805672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1117091"/>
              <a:ext cx="8717279" cy="679703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algn="just" marL="1117600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solidFill>
                  <a:srgbClr val="009900"/>
                </a:solidFill>
              </a:rPr>
              <a:t>Live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and</a:t>
            </a:r>
            <a:r>
              <a:rPr dirty="0" sz="2400" spc="-3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study</a:t>
            </a:r>
            <a:r>
              <a:rPr dirty="0" sz="2400" spc="-3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in</a:t>
            </a:r>
            <a:r>
              <a:rPr dirty="0" sz="2400" spc="-5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the</a:t>
            </a:r>
            <a:r>
              <a:rPr dirty="0" sz="2400" spc="-2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historic</a:t>
            </a:r>
            <a:r>
              <a:rPr dirty="0" sz="2400" spc="-5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center</a:t>
            </a:r>
            <a:r>
              <a:rPr dirty="0" sz="2400" spc="-2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of</a:t>
            </a:r>
            <a:r>
              <a:rPr dirty="0" sz="2400" spc="-35">
                <a:solidFill>
                  <a:srgbClr val="009900"/>
                </a:solidFill>
              </a:rPr>
              <a:t> </a:t>
            </a:r>
            <a:r>
              <a:rPr dirty="0" sz="2400" spc="-10">
                <a:solidFill>
                  <a:srgbClr val="009900"/>
                </a:solidFill>
              </a:rPr>
              <a:t>Rome:</a:t>
            </a:r>
            <a:endParaRPr sz="2400"/>
          </a:p>
          <a:p>
            <a:pPr algn="just" marL="381000" marR="5080" indent="-368935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solidFill>
                  <a:srgbClr val="009900"/>
                </a:solidFill>
              </a:rPr>
              <a:t>Student</a:t>
            </a:r>
            <a:r>
              <a:rPr dirty="0" sz="2400" spc="-6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accommodation</a:t>
            </a:r>
            <a:r>
              <a:rPr dirty="0" sz="2400" spc="-6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and</a:t>
            </a:r>
            <a:r>
              <a:rPr dirty="0" sz="2400" spc="-7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classroom</a:t>
            </a:r>
            <a:r>
              <a:rPr dirty="0" sz="2400" spc="-6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are</a:t>
            </a:r>
            <a:r>
              <a:rPr dirty="0" sz="2400" spc="-6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located</a:t>
            </a:r>
            <a:r>
              <a:rPr dirty="0" sz="2400" spc="-6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near</a:t>
            </a:r>
            <a:r>
              <a:rPr dirty="0" sz="2400" spc="-55">
                <a:solidFill>
                  <a:srgbClr val="009900"/>
                </a:solidFill>
              </a:rPr>
              <a:t> </a:t>
            </a:r>
            <a:r>
              <a:rPr dirty="0" sz="2400" spc="-25">
                <a:solidFill>
                  <a:srgbClr val="009900"/>
                </a:solidFill>
              </a:rPr>
              <a:t>two </a:t>
            </a:r>
            <a:r>
              <a:rPr dirty="0" sz="2400">
                <a:solidFill>
                  <a:srgbClr val="009900"/>
                </a:solidFill>
              </a:rPr>
              <a:t>famous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Roman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Piazzas:</a:t>
            </a:r>
            <a:r>
              <a:rPr dirty="0" sz="2400" spc="-3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Campo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de</a:t>
            </a:r>
            <a:r>
              <a:rPr dirty="0" sz="2400" spc="-3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Fiori</a:t>
            </a:r>
            <a:r>
              <a:rPr dirty="0" sz="2400" spc="-7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and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Navona,</a:t>
            </a:r>
            <a:r>
              <a:rPr dirty="0" sz="2400" spc="-25">
                <a:solidFill>
                  <a:srgbClr val="009900"/>
                </a:solidFill>
              </a:rPr>
              <a:t> </a:t>
            </a:r>
            <a:r>
              <a:rPr dirty="0" sz="2400" spc="-20">
                <a:solidFill>
                  <a:srgbClr val="009900"/>
                </a:solidFill>
              </a:rPr>
              <a:t>both </a:t>
            </a:r>
            <a:r>
              <a:rPr dirty="0" sz="2400">
                <a:solidFill>
                  <a:srgbClr val="009900"/>
                </a:solidFill>
              </a:rPr>
              <a:t>abundant</a:t>
            </a:r>
            <a:r>
              <a:rPr dirty="0" sz="2400" spc="-5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with</a:t>
            </a:r>
            <a:r>
              <a:rPr dirty="0" sz="2400" spc="-8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shops,</a:t>
            </a:r>
            <a:r>
              <a:rPr dirty="0" sz="2400" spc="-5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cafes,</a:t>
            </a:r>
            <a:r>
              <a:rPr dirty="0" sz="2400" spc="-35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restaurants</a:t>
            </a:r>
            <a:r>
              <a:rPr dirty="0" sz="2400" spc="-40">
                <a:solidFill>
                  <a:srgbClr val="009900"/>
                </a:solidFill>
              </a:rPr>
              <a:t> </a:t>
            </a:r>
            <a:r>
              <a:rPr dirty="0" sz="2400">
                <a:solidFill>
                  <a:srgbClr val="009900"/>
                </a:solidFill>
              </a:rPr>
              <a:t>and</a:t>
            </a:r>
            <a:r>
              <a:rPr dirty="0" sz="2400" spc="-55">
                <a:solidFill>
                  <a:srgbClr val="009900"/>
                </a:solidFill>
              </a:rPr>
              <a:t> </a:t>
            </a:r>
            <a:r>
              <a:rPr dirty="0" sz="2400" spc="-10">
                <a:solidFill>
                  <a:srgbClr val="009900"/>
                </a:solidFill>
              </a:rPr>
              <a:t>fountains!!!!</a:t>
            </a:r>
            <a:endParaRPr sz="2400"/>
          </a:p>
        </p:txBody>
      </p:sp>
      <p:pic>
        <p:nvPicPr>
          <p:cNvPr id="9" name="object 9" descr="mor_bi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828800"/>
            <a:ext cx="9143999" cy="50291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-4572" y="3424428"/>
            <a:ext cx="1609725" cy="379730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Vatican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2656" y="5105400"/>
            <a:ext cx="1210310" cy="33845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320"/>
              </a:spcBef>
            </a:pP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Colosseum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24200" y="3657600"/>
            <a:ext cx="1762125" cy="370840"/>
          </a:xfrm>
          <a:custGeom>
            <a:avLst/>
            <a:gdLst/>
            <a:ahLst/>
            <a:cxnLst/>
            <a:rect l="l" t="t" r="r" b="b"/>
            <a:pathLst>
              <a:path w="1762125" h="370839">
                <a:moveTo>
                  <a:pt x="1761744" y="0"/>
                </a:moveTo>
                <a:lnTo>
                  <a:pt x="0" y="0"/>
                </a:lnTo>
                <a:lnTo>
                  <a:pt x="0" y="370331"/>
                </a:lnTo>
                <a:lnTo>
                  <a:pt x="1761744" y="370331"/>
                </a:lnTo>
                <a:lnTo>
                  <a:pt x="176174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02939" y="3684523"/>
            <a:ext cx="1586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Campo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Fiori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05071" y="4463796"/>
            <a:ext cx="1606550" cy="338455"/>
          </a:xfrm>
          <a:custGeom>
            <a:avLst/>
            <a:gdLst/>
            <a:ahLst/>
            <a:cxnLst/>
            <a:rect l="l" t="t" r="r" b="b"/>
            <a:pathLst>
              <a:path w="1606550" h="338454">
                <a:moveTo>
                  <a:pt x="1606296" y="0"/>
                </a:moveTo>
                <a:lnTo>
                  <a:pt x="0" y="0"/>
                </a:lnTo>
                <a:lnTo>
                  <a:pt x="0" y="338327"/>
                </a:lnTo>
                <a:lnTo>
                  <a:pt x="1606296" y="338327"/>
                </a:lnTo>
                <a:lnTo>
                  <a:pt x="16062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84002" y="4492497"/>
            <a:ext cx="14344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Piazza</a:t>
            </a:r>
            <a:r>
              <a:rPr dirty="0" sz="16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Navona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91255" y="3953255"/>
            <a:ext cx="934719" cy="954405"/>
            <a:chOff x="3191255" y="3953255"/>
            <a:chExt cx="934719" cy="954405"/>
          </a:xfrm>
        </p:grpSpPr>
        <p:sp>
          <p:nvSpPr>
            <p:cNvPr id="17" name="object 17"/>
            <p:cNvSpPr/>
            <p:nvPr/>
          </p:nvSpPr>
          <p:spPr>
            <a:xfrm>
              <a:off x="3201161" y="3963161"/>
              <a:ext cx="454025" cy="775970"/>
            </a:xfrm>
            <a:custGeom>
              <a:avLst/>
              <a:gdLst/>
              <a:ahLst/>
              <a:cxnLst/>
              <a:rect l="l" t="t" r="r" b="b"/>
              <a:pathLst>
                <a:path w="454025" h="775970">
                  <a:moveTo>
                    <a:pt x="0" y="0"/>
                  </a:moveTo>
                  <a:lnTo>
                    <a:pt x="2748" y="57099"/>
                  </a:lnTo>
                  <a:lnTo>
                    <a:pt x="10648" y="113253"/>
                  </a:lnTo>
                  <a:lnTo>
                    <a:pt x="23186" y="167515"/>
                  </a:lnTo>
                  <a:lnTo>
                    <a:pt x="39846" y="218938"/>
                  </a:lnTo>
                  <a:lnTo>
                    <a:pt x="60112" y="266575"/>
                  </a:lnTo>
                  <a:lnTo>
                    <a:pt x="83470" y="309480"/>
                  </a:lnTo>
                  <a:lnTo>
                    <a:pt x="109405" y="346707"/>
                  </a:lnTo>
                  <a:lnTo>
                    <a:pt x="137400" y="377309"/>
                  </a:lnTo>
                  <a:lnTo>
                    <a:pt x="197513" y="414852"/>
                  </a:lnTo>
                  <a:lnTo>
                    <a:pt x="259309" y="424826"/>
                  </a:lnTo>
                  <a:lnTo>
                    <a:pt x="289522" y="438998"/>
                  </a:lnTo>
                  <a:lnTo>
                    <a:pt x="346472" y="491431"/>
                  </a:lnTo>
                  <a:lnTo>
                    <a:pt x="372216" y="527867"/>
                  </a:lnTo>
                  <a:lnTo>
                    <a:pt x="395477" y="569901"/>
                  </a:lnTo>
                  <a:lnTo>
                    <a:pt x="415758" y="616619"/>
                  </a:lnTo>
                  <a:lnTo>
                    <a:pt x="432563" y="667111"/>
                  </a:lnTo>
                  <a:lnTo>
                    <a:pt x="445395" y="720464"/>
                  </a:lnTo>
                  <a:lnTo>
                    <a:pt x="453758" y="775766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16217" y="4724807"/>
              <a:ext cx="76200" cy="78740"/>
            </a:xfrm>
            <a:custGeom>
              <a:avLst/>
              <a:gdLst/>
              <a:ahLst/>
              <a:cxnLst/>
              <a:rect l="l" t="t" r="r" b="b"/>
              <a:pathLst>
                <a:path w="76200" h="78739">
                  <a:moveTo>
                    <a:pt x="76085" y="0"/>
                  </a:moveTo>
                  <a:lnTo>
                    <a:pt x="0" y="4102"/>
                  </a:lnTo>
                  <a:lnTo>
                    <a:pt x="42138" y="78143"/>
                  </a:lnTo>
                  <a:lnTo>
                    <a:pt x="760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74147" y="4464557"/>
              <a:ext cx="241935" cy="102235"/>
            </a:xfrm>
            <a:custGeom>
              <a:avLst/>
              <a:gdLst/>
              <a:ahLst/>
              <a:cxnLst/>
              <a:rect l="l" t="t" r="r" b="b"/>
              <a:pathLst>
                <a:path w="241935" h="102235">
                  <a:moveTo>
                    <a:pt x="241414" y="0"/>
                  </a:moveTo>
                  <a:lnTo>
                    <a:pt x="185454" y="4638"/>
                  </a:lnTo>
                  <a:lnTo>
                    <a:pt x="136639" y="16867"/>
                  </a:lnTo>
                  <a:lnTo>
                    <a:pt x="102111" y="34156"/>
                  </a:lnTo>
                  <a:lnTo>
                    <a:pt x="82145" y="68291"/>
                  </a:lnTo>
                  <a:lnTo>
                    <a:pt x="63280" y="81684"/>
                  </a:lnTo>
                  <a:lnTo>
                    <a:pt x="35028" y="93228"/>
                  </a:lnTo>
                  <a:lnTo>
                    <a:pt x="0" y="101993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10763" y="4527448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10" h="76200">
                  <a:moveTo>
                    <a:pt x="72301" y="0"/>
                  </a:moveTo>
                  <a:lnTo>
                    <a:pt x="0" y="45059"/>
                  </a:lnTo>
                  <a:lnTo>
                    <a:pt x="79425" y="75869"/>
                  </a:lnTo>
                  <a:lnTo>
                    <a:pt x="723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563111" y="4463792"/>
              <a:ext cx="512445" cy="439420"/>
            </a:xfrm>
            <a:custGeom>
              <a:avLst/>
              <a:gdLst/>
              <a:ahLst/>
              <a:cxnLst/>
              <a:rect l="l" t="t" r="r" b="b"/>
              <a:pathLst>
                <a:path w="512445" h="439420">
                  <a:moveTo>
                    <a:pt x="256032" y="0"/>
                  </a:moveTo>
                  <a:lnTo>
                    <a:pt x="195592" y="167652"/>
                  </a:lnTo>
                  <a:lnTo>
                    <a:pt x="0" y="167652"/>
                  </a:lnTo>
                  <a:lnTo>
                    <a:pt x="158242" y="271259"/>
                  </a:lnTo>
                  <a:lnTo>
                    <a:pt x="97790" y="438912"/>
                  </a:lnTo>
                  <a:lnTo>
                    <a:pt x="256032" y="335305"/>
                  </a:lnTo>
                  <a:lnTo>
                    <a:pt x="414273" y="438912"/>
                  </a:lnTo>
                  <a:lnTo>
                    <a:pt x="353822" y="271259"/>
                  </a:lnTo>
                  <a:lnTo>
                    <a:pt x="512064" y="167652"/>
                  </a:lnTo>
                  <a:lnTo>
                    <a:pt x="316471" y="167652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FF0000">
                <a:alpha val="6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563111" y="4463792"/>
              <a:ext cx="512445" cy="439420"/>
            </a:xfrm>
            <a:custGeom>
              <a:avLst/>
              <a:gdLst/>
              <a:ahLst/>
              <a:cxnLst/>
              <a:rect l="l" t="t" r="r" b="b"/>
              <a:pathLst>
                <a:path w="512445" h="439420">
                  <a:moveTo>
                    <a:pt x="0" y="167652"/>
                  </a:moveTo>
                  <a:lnTo>
                    <a:pt x="195592" y="167652"/>
                  </a:lnTo>
                  <a:lnTo>
                    <a:pt x="256032" y="0"/>
                  </a:lnTo>
                  <a:lnTo>
                    <a:pt x="316471" y="167652"/>
                  </a:lnTo>
                  <a:lnTo>
                    <a:pt x="512064" y="167652"/>
                  </a:lnTo>
                  <a:lnTo>
                    <a:pt x="353822" y="271259"/>
                  </a:lnTo>
                  <a:lnTo>
                    <a:pt x="414273" y="438912"/>
                  </a:lnTo>
                  <a:lnTo>
                    <a:pt x="256032" y="335305"/>
                  </a:lnTo>
                  <a:lnTo>
                    <a:pt x="97790" y="438912"/>
                  </a:lnTo>
                  <a:lnTo>
                    <a:pt x="158242" y="271259"/>
                  </a:lnTo>
                  <a:lnTo>
                    <a:pt x="0" y="1676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zoom dir="ou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69105"/>
            <a:chOff x="0" y="0"/>
            <a:chExt cx="9144000" cy="4269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9828" y="1778507"/>
              <a:ext cx="4424171" cy="2490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9932" y="0"/>
              <a:ext cx="4354067" cy="2444496"/>
            </a:xfrm>
            <a:prstGeom prst="rect">
              <a:avLst/>
            </a:prstGeom>
          </p:spPr>
        </p:pic>
        <p:pic>
          <p:nvPicPr>
            <p:cNvPr id="5" name="object 5" descr="543-mercato campo dei Fiori 4bis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800599" cy="42153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200" y="190503"/>
              <a:ext cx="5748655" cy="1219200"/>
            </a:xfrm>
            <a:custGeom>
              <a:avLst/>
              <a:gdLst/>
              <a:ahLst/>
              <a:cxnLst/>
              <a:rect l="l" t="t" r="r" b="b"/>
              <a:pathLst>
                <a:path w="5748655" h="1219200">
                  <a:moveTo>
                    <a:pt x="5545328" y="0"/>
                  </a:moveTo>
                  <a:lnTo>
                    <a:pt x="203200" y="0"/>
                  </a:lnTo>
                  <a:lnTo>
                    <a:pt x="156610" y="5366"/>
                  </a:lnTo>
                  <a:lnTo>
                    <a:pt x="113840" y="20652"/>
                  </a:lnTo>
                  <a:lnTo>
                    <a:pt x="76111" y="44638"/>
                  </a:lnTo>
                  <a:lnTo>
                    <a:pt x="44642" y="76106"/>
                  </a:lnTo>
                  <a:lnTo>
                    <a:pt x="20654" y="113835"/>
                  </a:lnTo>
                  <a:lnTo>
                    <a:pt x="5367" y="156606"/>
                  </a:lnTo>
                  <a:lnTo>
                    <a:pt x="0" y="203200"/>
                  </a:lnTo>
                  <a:lnTo>
                    <a:pt x="0" y="1015987"/>
                  </a:lnTo>
                  <a:lnTo>
                    <a:pt x="5367" y="1062581"/>
                  </a:lnTo>
                  <a:lnTo>
                    <a:pt x="20654" y="1105354"/>
                  </a:lnTo>
                  <a:lnTo>
                    <a:pt x="44642" y="1143085"/>
                  </a:lnTo>
                  <a:lnTo>
                    <a:pt x="76111" y="1174556"/>
                  </a:lnTo>
                  <a:lnTo>
                    <a:pt x="113840" y="1198544"/>
                  </a:lnTo>
                  <a:lnTo>
                    <a:pt x="156610" y="1213832"/>
                  </a:lnTo>
                  <a:lnTo>
                    <a:pt x="203200" y="1219200"/>
                  </a:lnTo>
                  <a:lnTo>
                    <a:pt x="5545328" y="1219200"/>
                  </a:lnTo>
                  <a:lnTo>
                    <a:pt x="5591917" y="1213832"/>
                  </a:lnTo>
                  <a:lnTo>
                    <a:pt x="5634687" y="1198544"/>
                  </a:lnTo>
                  <a:lnTo>
                    <a:pt x="5672416" y="1174556"/>
                  </a:lnTo>
                  <a:lnTo>
                    <a:pt x="5703885" y="1143085"/>
                  </a:lnTo>
                  <a:lnTo>
                    <a:pt x="5727873" y="1105354"/>
                  </a:lnTo>
                  <a:lnTo>
                    <a:pt x="5743160" y="1062581"/>
                  </a:lnTo>
                  <a:lnTo>
                    <a:pt x="5748528" y="1015987"/>
                  </a:lnTo>
                  <a:lnTo>
                    <a:pt x="5748528" y="203200"/>
                  </a:lnTo>
                  <a:lnTo>
                    <a:pt x="5743160" y="156606"/>
                  </a:lnTo>
                  <a:lnTo>
                    <a:pt x="5727873" y="113835"/>
                  </a:lnTo>
                  <a:lnTo>
                    <a:pt x="5703885" y="76106"/>
                  </a:lnTo>
                  <a:lnTo>
                    <a:pt x="5672416" y="44638"/>
                  </a:lnTo>
                  <a:lnTo>
                    <a:pt x="5634687" y="20652"/>
                  </a:lnTo>
                  <a:lnTo>
                    <a:pt x="5591917" y="5366"/>
                  </a:lnTo>
                  <a:lnTo>
                    <a:pt x="5545328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1200" y="190503"/>
              <a:ext cx="5748655" cy="1219200"/>
            </a:xfrm>
            <a:custGeom>
              <a:avLst/>
              <a:gdLst/>
              <a:ahLst/>
              <a:cxnLst/>
              <a:rect l="l" t="t" r="r" b="b"/>
              <a:pathLst>
                <a:path w="5748655" h="1219200">
                  <a:moveTo>
                    <a:pt x="0" y="203200"/>
                  </a:moveTo>
                  <a:lnTo>
                    <a:pt x="5367" y="156606"/>
                  </a:lnTo>
                  <a:lnTo>
                    <a:pt x="20654" y="113835"/>
                  </a:lnTo>
                  <a:lnTo>
                    <a:pt x="44642" y="76106"/>
                  </a:lnTo>
                  <a:lnTo>
                    <a:pt x="76111" y="44638"/>
                  </a:lnTo>
                  <a:lnTo>
                    <a:pt x="113840" y="20652"/>
                  </a:lnTo>
                  <a:lnTo>
                    <a:pt x="156610" y="5366"/>
                  </a:lnTo>
                  <a:lnTo>
                    <a:pt x="203200" y="0"/>
                  </a:lnTo>
                  <a:lnTo>
                    <a:pt x="5545328" y="0"/>
                  </a:lnTo>
                  <a:lnTo>
                    <a:pt x="5591917" y="5366"/>
                  </a:lnTo>
                  <a:lnTo>
                    <a:pt x="5634687" y="20652"/>
                  </a:lnTo>
                  <a:lnTo>
                    <a:pt x="5672416" y="44638"/>
                  </a:lnTo>
                  <a:lnTo>
                    <a:pt x="5703885" y="76106"/>
                  </a:lnTo>
                  <a:lnTo>
                    <a:pt x="5727873" y="113835"/>
                  </a:lnTo>
                  <a:lnTo>
                    <a:pt x="5743160" y="156606"/>
                  </a:lnTo>
                  <a:lnTo>
                    <a:pt x="5748528" y="203200"/>
                  </a:lnTo>
                  <a:lnTo>
                    <a:pt x="5748528" y="1015987"/>
                  </a:lnTo>
                  <a:lnTo>
                    <a:pt x="5743160" y="1062581"/>
                  </a:lnTo>
                  <a:lnTo>
                    <a:pt x="5727873" y="1105354"/>
                  </a:lnTo>
                  <a:lnTo>
                    <a:pt x="5703885" y="1143085"/>
                  </a:lnTo>
                  <a:lnTo>
                    <a:pt x="5672416" y="1174556"/>
                  </a:lnTo>
                  <a:lnTo>
                    <a:pt x="5634687" y="1198544"/>
                  </a:lnTo>
                  <a:lnTo>
                    <a:pt x="5591917" y="1213832"/>
                  </a:lnTo>
                  <a:lnTo>
                    <a:pt x="5545328" y="1219200"/>
                  </a:lnTo>
                  <a:lnTo>
                    <a:pt x="203200" y="1219200"/>
                  </a:lnTo>
                  <a:lnTo>
                    <a:pt x="156610" y="1213832"/>
                  </a:lnTo>
                  <a:lnTo>
                    <a:pt x="113840" y="1198544"/>
                  </a:lnTo>
                  <a:lnTo>
                    <a:pt x="76111" y="1174556"/>
                  </a:lnTo>
                  <a:lnTo>
                    <a:pt x="44642" y="1143085"/>
                  </a:lnTo>
                  <a:lnTo>
                    <a:pt x="20654" y="1105354"/>
                  </a:lnTo>
                  <a:lnTo>
                    <a:pt x="5367" y="1062581"/>
                  </a:lnTo>
                  <a:lnTo>
                    <a:pt x="0" y="1015987"/>
                  </a:lnTo>
                  <a:lnTo>
                    <a:pt x="0" y="203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099055" y="173037"/>
            <a:ext cx="541972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</a:rPr>
              <a:t>The</a:t>
            </a:r>
            <a:r>
              <a:rPr dirty="0" sz="2400" spc="-3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location</a:t>
            </a:r>
            <a:r>
              <a:rPr dirty="0" sz="2400" spc="-4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of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 spc="-25">
                <a:solidFill>
                  <a:srgbClr val="FF0000"/>
                </a:solidFill>
              </a:rPr>
              <a:t>ITALIAIDEA</a:t>
            </a:r>
            <a:r>
              <a:rPr dirty="0" sz="2400" spc="-10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and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 spc="-10">
                <a:solidFill>
                  <a:srgbClr val="FF0000"/>
                </a:solidFill>
              </a:rPr>
              <a:t>Hotel </a:t>
            </a:r>
            <a:r>
              <a:rPr dirty="0" sz="2400">
                <a:solidFill>
                  <a:srgbClr val="FF0000"/>
                </a:solidFill>
              </a:rPr>
              <a:t>Sole</a:t>
            </a:r>
            <a:r>
              <a:rPr dirty="0" sz="2400" spc="-7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are</a:t>
            </a:r>
            <a:r>
              <a:rPr dirty="0" sz="2400" spc="-6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near</a:t>
            </a:r>
            <a:r>
              <a:rPr dirty="0" sz="2400" spc="-5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Piazzas</a:t>
            </a:r>
            <a:r>
              <a:rPr dirty="0" sz="2400" spc="-5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Navona</a:t>
            </a:r>
            <a:r>
              <a:rPr dirty="0" sz="2400" spc="-50">
                <a:solidFill>
                  <a:srgbClr val="FF0000"/>
                </a:solidFill>
              </a:rPr>
              <a:t> </a:t>
            </a:r>
            <a:r>
              <a:rPr dirty="0" sz="2400" spc="-25">
                <a:solidFill>
                  <a:srgbClr val="FF0000"/>
                </a:solidFill>
              </a:rPr>
              <a:t>and </a:t>
            </a:r>
            <a:r>
              <a:rPr dirty="0" sz="2400">
                <a:solidFill>
                  <a:srgbClr val="FF0000"/>
                </a:solidFill>
              </a:rPr>
              <a:t>Campo</a:t>
            </a:r>
            <a:r>
              <a:rPr dirty="0" sz="2400" spc="-4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de</a:t>
            </a:r>
            <a:r>
              <a:rPr dirty="0" sz="2400" spc="-40">
                <a:solidFill>
                  <a:srgbClr val="FF0000"/>
                </a:solidFill>
              </a:rPr>
              <a:t> </a:t>
            </a:r>
            <a:r>
              <a:rPr dirty="0" sz="2400" spc="-10">
                <a:solidFill>
                  <a:srgbClr val="FF0000"/>
                </a:solidFill>
              </a:rPr>
              <a:t>Fiori!!!</a:t>
            </a:r>
            <a:endParaRPr sz="2400"/>
          </a:p>
        </p:txBody>
      </p:sp>
      <p:pic>
        <p:nvPicPr>
          <p:cNvPr id="9" name="object 9" descr="File:Brunostatue.jpg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12" y="3979164"/>
            <a:ext cx="4038599" cy="28788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811" y="3869435"/>
            <a:ext cx="3714115" cy="3994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Piazza</a:t>
            </a:r>
            <a:r>
              <a:rPr dirty="0" sz="2000" spc="-3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Campo</a:t>
            </a:r>
            <a:r>
              <a:rPr dirty="0" sz="2000" spc="-45">
                <a:solidFill>
                  <a:srgbClr val="FF0000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de</a:t>
            </a:r>
            <a:r>
              <a:rPr dirty="0" sz="2000" spc="-3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  <a:hlinkClick r:id="rId5"/>
              </a:rPr>
              <a:t>Fiori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https://d2sdiix1bd21d9.cloudfront.net/images/uploaded-new/239895"/>
          <p:cNvGrpSpPr/>
          <p:nvPr/>
        </p:nvGrpSpPr>
        <p:grpSpPr>
          <a:xfrm>
            <a:off x="4058411" y="3896867"/>
            <a:ext cx="5085715" cy="2961640"/>
            <a:chOff x="4058411" y="3896867"/>
            <a:chExt cx="5085715" cy="2961640"/>
          </a:xfrm>
        </p:grpSpPr>
        <p:pic>
          <p:nvPicPr>
            <p:cNvPr id="12" name="object 12" descr="https://d2sdiix1bd21d9.cloudfront.net/images/uploaded-new/2398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411" y="3896867"/>
              <a:ext cx="5085587" cy="29611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39939" y="6397751"/>
              <a:ext cx="1912620" cy="399415"/>
            </a:xfrm>
            <a:custGeom>
              <a:avLst/>
              <a:gdLst/>
              <a:ahLst/>
              <a:cxnLst/>
              <a:rect l="l" t="t" r="r" b="b"/>
              <a:pathLst>
                <a:path w="1912620" h="399415">
                  <a:moveTo>
                    <a:pt x="191262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912620" y="399288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219315" y="6423025"/>
            <a:ext cx="17373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Piazza</a:t>
            </a:r>
            <a:r>
              <a:rPr dirty="0" sz="20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Navona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000" y="2293632"/>
            <a:ext cx="2286000" cy="4013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Hotel</a:t>
            </a:r>
            <a:r>
              <a:rPr dirty="0" sz="20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Sole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9144000" y="0"/>
                </a:moveTo>
                <a:lnTo>
                  <a:pt x="0" y="0"/>
                </a:lnTo>
                <a:lnTo>
                  <a:pt x="0" y="1066800"/>
                </a:lnTo>
                <a:lnTo>
                  <a:pt x="9144000" y="1066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0632" rIns="0" bIns="0" rtlCol="0" vert="horz">
            <a:spAutoFit/>
          </a:bodyPr>
          <a:lstStyle/>
          <a:p>
            <a:pPr marL="2296795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009900"/>
                </a:solidFill>
              </a:rPr>
              <a:t>Campo</a:t>
            </a:r>
            <a:r>
              <a:rPr dirty="0" sz="4400" spc="-30">
                <a:solidFill>
                  <a:srgbClr val="009900"/>
                </a:solidFill>
              </a:rPr>
              <a:t> </a:t>
            </a:r>
            <a:r>
              <a:rPr dirty="0" sz="4400">
                <a:solidFill>
                  <a:srgbClr val="009900"/>
                </a:solidFill>
              </a:rPr>
              <a:t>de</a:t>
            </a:r>
            <a:r>
              <a:rPr dirty="0" sz="4400" spc="-25">
                <a:solidFill>
                  <a:srgbClr val="009900"/>
                </a:solidFill>
              </a:rPr>
              <a:t> </a:t>
            </a:r>
            <a:r>
              <a:rPr dirty="0" sz="4400" spc="-10">
                <a:solidFill>
                  <a:srgbClr val="009900"/>
                </a:solidFill>
              </a:rPr>
              <a:t>Fiori!</a:t>
            </a:r>
            <a:endParaRPr sz="4400"/>
          </a:p>
        </p:txBody>
      </p:sp>
      <p:pic>
        <p:nvPicPr>
          <p:cNvPr id="4" name="object 4" descr="https://cache-graphicslib.viator.com/graphicslib/page-images/742x525/139775_DSC_567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3999" cy="5562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62400" y="5257800"/>
            <a:ext cx="4822190" cy="83058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 marR="215900">
              <a:lnSpc>
                <a:spcPct val="100000"/>
              </a:lnSpc>
              <a:spcBef>
                <a:spcPts val="300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Daily</a:t>
            </a:r>
            <a:r>
              <a:rPr dirty="0" sz="24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fresh</a:t>
            </a:r>
            <a:r>
              <a:rPr dirty="0" sz="24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food</a:t>
            </a:r>
            <a:r>
              <a:rPr dirty="0" sz="24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stands</a:t>
            </a:r>
            <a:r>
              <a:rPr dirty="0" sz="24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delis,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restaurants,</a:t>
            </a:r>
            <a:r>
              <a:rPr dirty="0" sz="24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bakeries,</a:t>
            </a:r>
            <a:r>
              <a:rPr dirty="0" sz="24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bars,</a:t>
            </a:r>
            <a:r>
              <a:rPr dirty="0" sz="24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cafes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DSCN03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599" cy="3276598"/>
          </a:xfrm>
          <a:prstGeom prst="rect">
            <a:avLst/>
          </a:prstGeom>
        </p:spPr>
      </p:pic>
      <p:pic>
        <p:nvPicPr>
          <p:cNvPr id="3" name="object 3" descr="DSCN03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2744723" cy="3657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 descr="DSCN037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6" y="2666999"/>
              <a:ext cx="3400043" cy="4190999"/>
            </a:xfrm>
            <a:prstGeom prst="rect">
              <a:avLst/>
            </a:prstGeom>
          </p:spPr>
        </p:pic>
        <p:pic>
          <p:nvPicPr>
            <p:cNvPr id="6" name="object 6" descr="DSCN03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3258311"/>
              <a:ext cx="3886199" cy="3599687"/>
            </a:xfrm>
            <a:prstGeom prst="rect">
              <a:avLst/>
            </a:prstGeom>
          </p:spPr>
        </p:pic>
        <p:pic>
          <p:nvPicPr>
            <p:cNvPr id="7" name="object 7" descr="n2337519_47323779_5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105399" cy="3543299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84975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MAKE</a:t>
            </a:r>
            <a:r>
              <a:rPr dirty="0" sz="3600" spc="-8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NEW</a:t>
            </a:r>
            <a:r>
              <a:rPr dirty="0" sz="3600" spc="-7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FRIENDS!!!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69163" y="6324600"/>
            <a:ext cx="3952240" cy="46228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3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Students: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2007-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blinds dir="horz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Mike Watson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Watson</dc:creator>
  <dc:title>Social Science  In  Rome</dc:title>
  <dcterms:created xsi:type="dcterms:W3CDTF">2026-02-03T20:39:05Z</dcterms:created>
  <dcterms:modified xsi:type="dcterms:W3CDTF">2026-02-03T20:39:05Z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2026-02-03T00:00:00Z</vt:filetime>
  </property>
  <property fmtid="{D5CDD505-2E9C-101B-9397-08002B2CF9AE}" pid="5" name="Producer">
    <vt:lpwstr>Adobe PDF Library 24.2.207</vt:lpwstr>
  </property>
</Properties>
</file>